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21"/>
  </p:notesMasterIdLst>
  <p:sldIdLst>
    <p:sldId id="280" r:id="rId2"/>
    <p:sldId id="256" r:id="rId3"/>
    <p:sldId id="257" r:id="rId4"/>
    <p:sldId id="258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</p:sldIdLst>
  <p:sldSz cx="9144000" cy="5143500" type="screen16x9"/>
  <p:notesSz cx="6858000" cy="9144000"/>
  <p:embeddedFontLst>
    <p:embeddedFont>
      <p:font typeface="Bebas Neue" panose="020B0606020202050201" pitchFamily="34" charset="77"/>
      <p:regular r:id="rId22"/>
    </p:embeddedFont>
    <p:embeddedFont>
      <p:font typeface="Della Respira" panose="020F05020202040A0204" pitchFamily="34" charset="0"/>
      <p:regular r:id="rId23"/>
      <p: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4269F8-FEC1-C1E9-80EF-68B25740ABDA}" v="126" dt="2024-06-03T16:50:36.4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33"/>
    <p:restoredTop sz="94694"/>
  </p:normalViewPr>
  <p:slideViewPr>
    <p:cSldViewPr snapToGrid="0" snapToObjects="1">
      <p:cViewPr varScale="1">
        <p:scale>
          <a:sx n="161" d="100"/>
          <a:sy n="161" d="100"/>
        </p:scale>
        <p:origin x="416" y="3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scenic-view-of-mountain-1666021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exels.com/photo/scenic-view-of-the-forest-during-sunrise-1006121/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254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7834a636a1_1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7834a636a1_1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is renewable?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834a636a1_1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7834a636a1_1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are fossil fuels?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7834a636a1_1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7834a636a1_1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is solar power?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7834a636a1_1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7834a636a1_1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is wind power?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7834a636a1_1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7834a636a1_1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are plants?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are dead animals?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7834a636a1_1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7834a636a1_1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What is reduce, reuse, recycle?</a:t>
            </a:r>
          </a:p>
          <a:p>
            <a:pPr marL="0" indent="0">
              <a:buNone/>
            </a:pPr>
            <a:r>
              <a:rPr lang="en-US" dirty="0"/>
              <a:t>What is changing energy sources?</a:t>
            </a:r>
          </a:p>
          <a:p>
            <a:pPr marL="0" indent="0">
              <a:buNone/>
            </a:pPr>
            <a:r>
              <a:rPr lang="en-US" dirty="0"/>
              <a:t>What is using public transportation?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is variable, as long as the group gives a reasonable answer they can get the points</a:t>
            </a: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7834a636a1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7834a636a1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is light pollution?</a:t>
            </a: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7834a636a1_1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7834a636a1_1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is water pollution?</a:t>
            </a: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7834a636a1_1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7834a636a1_1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What is acid rain?</a:t>
            </a: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7834a636a1_1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7834a636a1_1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What is ground level ozone? OR What is smog? 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7834a636a1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7834a636a1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Credits: </a:t>
            </a:r>
          </a:p>
          <a:p>
            <a:pPr marL="228600" indent="-228600">
              <a:buAutoNum type="arabicPeriod"/>
            </a:pPr>
            <a:r>
              <a:rPr lang="en-US" dirty="0"/>
              <a:t>Title: Scenic View of Mountain. Author: Philip Ackermann. Link: </a:t>
            </a:r>
            <a:r>
              <a:rPr lang="en-US" dirty="0">
                <a:hlinkClick r:id="rId3"/>
              </a:rPr>
              <a:t>https://www.pexels.com/photo/scenic-view-of-mountain-1666021/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</a:p>
          <a:p>
            <a:pPr marL="228600" indent="-228600">
              <a:buAutoNum type="arabicPeriod"/>
            </a:pPr>
            <a:r>
              <a:rPr lang="en-US" dirty="0"/>
              <a:t>Title: Scenic View of the Forest During Sunrise. Author: Min An. Link: </a:t>
            </a:r>
            <a:r>
              <a:rPr lang="en-US" dirty="0">
                <a:hlinkClick r:id="rId4"/>
              </a:rPr>
              <a:t>https://www.pexels.com/photo/scenic-view-of-the-forest-during-sunrise-1006121/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. 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7834a636a1_1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7834a636a1_1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is the desert?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7834a636a1_1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7834a636a1_1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are endangered species?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7834a636a1_1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7834a636a1_1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is the ocean?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7834a636a1_1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7834a636a1_1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is the arctic?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7834a636a1_1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7834a636a1_1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are trees?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ctrTitle"/>
          </p:nvPr>
        </p:nvSpPr>
        <p:spPr>
          <a:xfrm>
            <a:off x="685800" y="2694400"/>
            <a:ext cx="7772400" cy="607800"/>
          </a:xfrm>
          <a:prstGeom prst="rect">
            <a:avLst/>
          </a:prstGeom>
          <a:effectLst>
            <a:reflection stA="25000" endPos="60000" fadeDir="5400012" sy="-100000" algn="bl" rotWithShape="0"/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OPARTY Answer (with category info)">
  <p:cSld name="TITLE_ONLY_1_1_1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12"/>
          <p:cNvGrpSpPr/>
          <p:nvPr/>
        </p:nvGrpSpPr>
        <p:grpSpPr>
          <a:xfrm>
            <a:off x="485311" y="484852"/>
            <a:ext cx="8177442" cy="4183216"/>
            <a:chOff x="695700" y="695700"/>
            <a:chExt cx="7752600" cy="3752100"/>
          </a:xfrm>
        </p:grpSpPr>
        <p:sp>
          <p:nvSpPr>
            <p:cNvPr id="201" name="Google Shape;201;p12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19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" name="Google Shape;203;p12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9pPr>
          </a:lstStyle>
          <a:p>
            <a:endParaRPr/>
          </a:p>
        </p:txBody>
      </p:sp>
      <p:sp>
        <p:nvSpPr>
          <p:cNvPr id="204" name="Google Shape;204;p12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None/>
              <a:defRPr sz="2000" b="0"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600"/>
              </a:spcBef>
              <a:spcAft>
                <a:spcPts val="0"/>
              </a:spcAft>
              <a:buNone/>
              <a:defRPr sz="2000"/>
            </a:lvl2pPr>
            <a:lvl3pPr lvl="2">
              <a:spcBef>
                <a:spcPts val="600"/>
              </a:spcBef>
              <a:spcAft>
                <a:spcPts val="0"/>
              </a:spcAft>
              <a:buNone/>
              <a:defRPr sz="2000"/>
            </a:lvl3pPr>
            <a:lvl4pPr lvl="3">
              <a:spcBef>
                <a:spcPts val="600"/>
              </a:spcBef>
              <a:spcAft>
                <a:spcPts val="0"/>
              </a:spcAft>
              <a:buNone/>
              <a:defRPr sz="2000"/>
            </a:lvl4pPr>
            <a:lvl5pPr lvl="4">
              <a:spcBef>
                <a:spcPts val="600"/>
              </a:spcBef>
              <a:spcAft>
                <a:spcPts val="0"/>
              </a:spcAft>
              <a:buNone/>
              <a:defRPr sz="2000"/>
            </a:lvl5pPr>
            <a:lvl6pPr lvl="5">
              <a:spcBef>
                <a:spcPts val="600"/>
              </a:spcBef>
              <a:spcAft>
                <a:spcPts val="0"/>
              </a:spcAft>
              <a:buNone/>
              <a:defRPr sz="2000"/>
            </a:lvl6pPr>
            <a:lvl7pPr lvl="6">
              <a:spcBef>
                <a:spcPts val="600"/>
              </a:spcBef>
              <a:spcAft>
                <a:spcPts val="0"/>
              </a:spcAft>
              <a:buNone/>
              <a:defRPr sz="2000"/>
            </a:lvl7pPr>
            <a:lvl8pPr lvl="7">
              <a:spcBef>
                <a:spcPts val="600"/>
              </a:spcBef>
              <a:spcAft>
                <a:spcPts val="0"/>
              </a:spcAft>
              <a:buNone/>
              <a:defRPr sz="2000"/>
            </a:lvl8pPr>
            <a:lvl9pPr lvl="8">
              <a:spcBef>
                <a:spcPts val="60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05" name="Google Shape;205;p12"/>
          <p:cNvSpPr txBox="1"/>
          <p:nvPr/>
        </p:nvSpPr>
        <p:spPr>
          <a:xfrm>
            <a:off x="3394800" y="4328600"/>
            <a:ext cx="2354400" cy="1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6D9EEB"/>
                </a:solidFill>
                <a:latin typeface="Della Respira"/>
                <a:ea typeface="Della Respira"/>
                <a:cs typeface="Della Respira"/>
                <a:sym typeface="Della Respira"/>
              </a:rPr>
              <a:t>⬅ BACK TO PANEL</a:t>
            </a:r>
            <a:endParaRPr sz="1000">
              <a:solidFill>
                <a:srgbClr val="6D9EEB"/>
              </a:solidFill>
              <a:latin typeface="Della Respira"/>
              <a:ea typeface="Della Respira"/>
              <a:cs typeface="Della Respira"/>
              <a:sym typeface="Della Respira"/>
            </a:endParaRPr>
          </a:p>
        </p:txBody>
      </p:sp>
      <p:sp>
        <p:nvSpPr>
          <p:cNvPr id="206" name="Google Shape;206;p12">
            <a:hlinkClick r:id="rId2" action="ppaction://hlinksldjump"/>
          </p:cNvPr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1955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13"/>
          <p:cNvGrpSpPr/>
          <p:nvPr/>
        </p:nvGrpSpPr>
        <p:grpSpPr>
          <a:xfrm>
            <a:off x="695700" y="695700"/>
            <a:ext cx="7752600" cy="3752100"/>
            <a:chOff x="695700" y="695700"/>
            <a:chExt cx="7752600" cy="3752100"/>
          </a:xfrm>
        </p:grpSpPr>
        <p:sp>
          <p:nvSpPr>
            <p:cNvPr id="209" name="Google Shape;209;p13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20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" name="Google Shape;211;p13"/>
          <p:cNvSpPr txBox="1">
            <a:spLocks noGrp="1"/>
          </p:cNvSpPr>
          <p:nvPr>
            <p:ph type="body" idx="1"/>
          </p:nvPr>
        </p:nvSpPr>
        <p:spPr>
          <a:xfrm>
            <a:off x="812975" y="4025300"/>
            <a:ext cx="75180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 rtl="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ctrTitle"/>
          </p:nvPr>
        </p:nvSpPr>
        <p:spPr>
          <a:xfrm>
            <a:off x="685800" y="2675275"/>
            <a:ext cx="7772400" cy="605700"/>
          </a:xfrm>
          <a:prstGeom prst="rect">
            <a:avLst/>
          </a:prstGeom>
          <a:effectLst>
            <a:reflection stA="35000" endPos="47000" fadeDir="5400012" sy="-100000" algn="bl" rotWithShape="0"/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subTitle" idx="1"/>
          </p:nvPr>
        </p:nvSpPr>
        <p:spPr>
          <a:xfrm>
            <a:off x="685800" y="3381833"/>
            <a:ext cx="7772400" cy="40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4"/>
          <p:cNvGrpSpPr/>
          <p:nvPr/>
        </p:nvGrpSpPr>
        <p:grpSpPr>
          <a:xfrm>
            <a:off x="695700" y="695700"/>
            <a:ext cx="7752600" cy="3752100"/>
            <a:chOff x="695700" y="695700"/>
            <a:chExt cx="7752600" cy="3752100"/>
          </a:xfrm>
        </p:grpSpPr>
        <p:sp>
          <p:nvSpPr>
            <p:cNvPr id="106" name="Google Shape;106;p4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20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" name="Google Shape;108;p4"/>
          <p:cNvSpPr txBox="1">
            <a:spLocks noGrp="1"/>
          </p:cNvSpPr>
          <p:nvPr>
            <p:ph type="body" idx="1"/>
          </p:nvPr>
        </p:nvSpPr>
        <p:spPr>
          <a:xfrm>
            <a:off x="1387050" y="2161800"/>
            <a:ext cx="63699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➢"/>
              <a:defRPr sz="3000"/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marL="4114800" lvl="8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>
            <a:endParaRPr/>
          </a:p>
        </p:txBody>
      </p:sp>
      <p:sp>
        <p:nvSpPr>
          <p:cNvPr id="109" name="Google Shape;109;p4"/>
          <p:cNvSpPr txBox="1"/>
          <p:nvPr/>
        </p:nvSpPr>
        <p:spPr>
          <a:xfrm>
            <a:off x="3593400" y="7813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6"/>
                </a:solidFill>
                <a:latin typeface="Della Respira"/>
                <a:ea typeface="Della Respira"/>
                <a:cs typeface="Della Respira"/>
                <a:sym typeface="Della Respira"/>
              </a:rPr>
              <a:t>“</a:t>
            </a:r>
            <a:endParaRPr sz="9600">
              <a:solidFill>
                <a:schemeClr val="accent6"/>
              </a:solidFill>
              <a:latin typeface="Della Respira"/>
              <a:ea typeface="Della Respira"/>
              <a:cs typeface="Della Respira"/>
              <a:sym typeface="Della Respira"/>
            </a:endParaRPr>
          </a:p>
        </p:txBody>
      </p:sp>
      <p:sp>
        <p:nvSpPr>
          <p:cNvPr id="110" name="Google Shape;110;p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6"/>
          <p:cNvGrpSpPr/>
          <p:nvPr/>
        </p:nvGrpSpPr>
        <p:grpSpPr>
          <a:xfrm>
            <a:off x="695700" y="695700"/>
            <a:ext cx="7752600" cy="3752100"/>
            <a:chOff x="695700" y="695700"/>
            <a:chExt cx="7752600" cy="3752100"/>
          </a:xfrm>
        </p:grpSpPr>
        <p:sp>
          <p:nvSpPr>
            <p:cNvPr id="120" name="Google Shape;120;p6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20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" name="Google Shape;122;p6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6"/>
          <p:cNvSpPr txBox="1">
            <a:spLocks noGrp="1"/>
          </p:cNvSpPr>
          <p:nvPr>
            <p:ph type="body" idx="1"/>
          </p:nvPr>
        </p:nvSpPr>
        <p:spPr>
          <a:xfrm>
            <a:off x="1022537" y="1475825"/>
            <a:ext cx="3316800" cy="268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➢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24" name="Google Shape;124;p6"/>
          <p:cNvSpPr txBox="1">
            <a:spLocks noGrp="1"/>
          </p:cNvSpPr>
          <p:nvPr>
            <p:ph type="body" idx="2"/>
          </p:nvPr>
        </p:nvSpPr>
        <p:spPr>
          <a:xfrm>
            <a:off x="4804636" y="1475825"/>
            <a:ext cx="3316800" cy="268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➢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25" name="Google Shape;125;p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7"/>
          <p:cNvGrpSpPr/>
          <p:nvPr/>
        </p:nvGrpSpPr>
        <p:grpSpPr>
          <a:xfrm>
            <a:off x="695700" y="695700"/>
            <a:ext cx="7752600" cy="3752100"/>
            <a:chOff x="695700" y="695700"/>
            <a:chExt cx="7752600" cy="3752100"/>
          </a:xfrm>
        </p:grpSpPr>
        <p:sp>
          <p:nvSpPr>
            <p:cNvPr id="128" name="Google Shape;128;p7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20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Google Shape;130;p7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7"/>
          <p:cNvSpPr txBox="1">
            <a:spLocks noGrp="1"/>
          </p:cNvSpPr>
          <p:nvPr>
            <p:ph type="body" idx="1"/>
          </p:nvPr>
        </p:nvSpPr>
        <p:spPr>
          <a:xfrm>
            <a:off x="1006512" y="1475825"/>
            <a:ext cx="2211300" cy="275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32" name="Google Shape;132;p7"/>
          <p:cNvSpPr txBox="1">
            <a:spLocks noGrp="1"/>
          </p:cNvSpPr>
          <p:nvPr>
            <p:ph type="body" idx="2"/>
          </p:nvPr>
        </p:nvSpPr>
        <p:spPr>
          <a:xfrm>
            <a:off x="3450259" y="1475825"/>
            <a:ext cx="2211300" cy="275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33" name="Google Shape;133;p7"/>
          <p:cNvSpPr txBox="1">
            <a:spLocks noGrp="1"/>
          </p:cNvSpPr>
          <p:nvPr>
            <p:ph type="body" idx="3"/>
          </p:nvPr>
        </p:nvSpPr>
        <p:spPr>
          <a:xfrm>
            <a:off x="5894006" y="1475825"/>
            <a:ext cx="2211300" cy="275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34" name="Google Shape;134;p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8"/>
          <p:cNvGrpSpPr/>
          <p:nvPr/>
        </p:nvGrpSpPr>
        <p:grpSpPr>
          <a:xfrm>
            <a:off x="695700" y="695700"/>
            <a:ext cx="7752600" cy="3752100"/>
            <a:chOff x="695700" y="695700"/>
            <a:chExt cx="7752600" cy="3752100"/>
          </a:xfrm>
        </p:grpSpPr>
        <p:sp>
          <p:nvSpPr>
            <p:cNvPr id="137" name="Google Shape;137;p8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20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8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8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OPARTY Panel">
  <p:cSld name="TITLE_ONLY_2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"/>
          <p:cNvSpPr/>
          <p:nvPr/>
        </p:nvSpPr>
        <p:spPr>
          <a:xfrm>
            <a:off x="485311" y="484852"/>
            <a:ext cx="8177442" cy="418321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title"/>
          </p:nvPr>
        </p:nvSpPr>
        <p:spPr>
          <a:xfrm>
            <a:off x="695700" y="0"/>
            <a:ext cx="77526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grpSp>
        <p:nvGrpSpPr>
          <p:cNvPr id="144" name="Google Shape;144;p9"/>
          <p:cNvGrpSpPr/>
          <p:nvPr/>
        </p:nvGrpSpPr>
        <p:grpSpPr>
          <a:xfrm>
            <a:off x="572720" y="572673"/>
            <a:ext cx="1265739" cy="4018309"/>
            <a:chOff x="572700" y="572684"/>
            <a:chExt cx="1251349" cy="4018309"/>
          </a:xfrm>
        </p:grpSpPr>
        <p:sp>
          <p:nvSpPr>
            <p:cNvPr id="145" name="Google Shape;145;p9"/>
            <p:cNvSpPr/>
            <p:nvPr/>
          </p:nvSpPr>
          <p:spPr>
            <a:xfrm>
              <a:off x="572700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572700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572700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572700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572700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572700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" name="Google Shape;151;p9"/>
          <p:cNvGrpSpPr/>
          <p:nvPr/>
        </p:nvGrpSpPr>
        <p:grpSpPr>
          <a:xfrm>
            <a:off x="1917802" y="572673"/>
            <a:ext cx="1265739" cy="4018309"/>
            <a:chOff x="1922099" y="572684"/>
            <a:chExt cx="1251349" cy="4018309"/>
          </a:xfrm>
        </p:grpSpPr>
        <p:sp>
          <p:nvSpPr>
            <p:cNvPr id="152" name="Google Shape;152;p9"/>
            <p:cNvSpPr/>
            <p:nvPr/>
          </p:nvSpPr>
          <p:spPr>
            <a:xfrm>
              <a:off x="1922099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1922099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1922099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1922099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1922099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1922099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158;p9"/>
          <p:cNvGrpSpPr/>
          <p:nvPr/>
        </p:nvGrpSpPr>
        <p:grpSpPr>
          <a:xfrm>
            <a:off x="3262884" y="572673"/>
            <a:ext cx="1265739" cy="4018309"/>
            <a:chOff x="3271498" y="572684"/>
            <a:chExt cx="1251349" cy="4018309"/>
          </a:xfrm>
        </p:grpSpPr>
        <p:sp>
          <p:nvSpPr>
            <p:cNvPr id="159" name="Google Shape;159;p9"/>
            <p:cNvSpPr/>
            <p:nvPr/>
          </p:nvSpPr>
          <p:spPr>
            <a:xfrm>
              <a:off x="3271498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9"/>
            <p:cNvSpPr/>
            <p:nvPr/>
          </p:nvSpPr>
          <p:spPr>
            <a:xfrm>
              <a:off x="3271498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9"/>
            <p:cNvSpPr/>
            <p:nvPr/>
          </p:nvSpPr>
          <p:spPr>
            <a:xfrm>
              <a:off x="3271498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9"/>
            <p:cNvSpPr/>
            <p:nvPr/>
          </p:nvSpPr>
          <p:spPr>
            <a:xfrm>
              <a:off x="3271498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3271498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9"/>
            <p:cNvSpPr/>
            <p:nvPr/>
          </p:nvSpPr>
          <p:spPr>
            <a:xfrm>
              <a:off x="3271498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" name="Google Shape;165;p9"/>
          <p:cNvGrpSpPr/>
          <p:nvPr/>
        </p:nvGrpSpPr>
        <p:grpSpPr>
          <a:xfrm>
            <a:off x="4607967" y="572673"/>
            <a:ext cx="1265739" cy="4018309"/>
            <a:chOff x="4620897" y="572684"/>
            <a:chExt cx="1251349" cy="4018309"/>
          </a:xfrm>
        </p:grpSpPr>
        <p:sp>
          <p:nvSpPr>
            <p:cNvPr id="166" name="Google Shape;166;p9"/>
            <p:cNvSpPr/>
            <p:nvPr/>
          </p:nvSpPr>
          <p:spPr>
            <a:xfrm>
              <a:off x="4620897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4620897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9"/>
            <p:cNvSpPr/>
            <p:nvPr/>
          </p:nvSpPr>
          <p:spPr>
            <a:xfrm>
              <a:off x="4620897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9"/>
            <p:cNvSpPr/>
            <p:nvPr/>
          </p:nvSpPr>
          <p:spPr>
            <a:xfrm>
              <a:off x="4620897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9"/>
            <p:cNvSpPr/>
            <p:nvPr/>
          </p:nvSpPr>
          <p:spPr>
            <a:xfrm>
              <a:off x="4620897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9"/>
            <p:cNvSpPr/>
            <p:nvPr/>
          </p:nvSpPr>
          <p:spPr>
            <a:xfrm>
              <a:off x="4620897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172;p9"/>
          <p:cNvGrpSpPr/>
          <p:nvPr/>
        </p:nvGrpSpPr>
        <p:grpSpPr>
          <a:xfrm>
            <a:off x="5953049" y="572673"/>
            <a:ext cx="1265739" cy="4018309"/>
            <a:chOff x="5970296" y="572684"/>
            <a:chExt cx="1251349" cy="4018309"/>
          </a:xfrm>
        </p:grpSpPr>
        <p:sp>
          <p:nvSpPr>
            <p:cNvPr id="173" name="Google Shape;173;p9"/>
            <p:cNvSpPr/>
            <p:nvPr/>
          </p:nvSpPr>
          <p:spPr>
            <a:xfrm>
              <a:off x="5970296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5970296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5970296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5970296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5970296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9"/>
            <p:cNvSpPr/>
            <p:nvPr/>
          </p:nvSpPr>
          <p:spPr>
            <a:xfrm>
              <a:off x="5970296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" name="Google Shape;179;p9"/>
          <p:cNvGrpSpPr/>
          <p:nvPr/>
        </p:nvGrpSpPr>
        <p:grpSpPr>
          <a:xfrm>
            <a:off x="7298131" y="572673"/>
            <a:ext cx="1265739" cy="4018309"/>
            <a:chOff x="7319696" y="572684"/>
            <a:chExt cx="1251349" cy="4018309"/>
          </a:xfrm>
        </p:grpSpPr>
        <p:sp>
          <p:nvSpPr>
            <p:cNvPr id="180" name="Google Shape;180;p9"/>
            <p:cNvSpPr/>
            <p:nvPr/>
          </p:nvSpPr>
          <p:spPr>
            <a:xfrm>
              <a:off x="7319696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9"/>
            <p:cNvSpPr/>
            <p:nvPr/>
          </p:nvSpPr>
          <p:spPr>
            <a:xfrm>
              <a:off x="7319696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7319696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7319696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9"/>
            <p:cNvSpPr/>
            <p:nvPr/>
          </p:nvSpPr>
          <p:spPr>
            <a:xfrm>
              <a:off x="7319696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9"/>
            <p:cNvSpPr/>
            <p:nvPr/>
          </p:nvSpPr>
          <p:spPr>
            <a:xfrm>
              <a:off x="7319696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OPARTY Category">
  <p:cSld name="TITLE_ONLY_1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10"/>
          <p:cNvGrpSpPr/>
          <p:nvPr/>
        </p:nvGrpSpPr>
        <p:grpSpPr>
          <a:xfrm>
            <a:off x="485311" y="484852"/>
            <a:ext cx="8177442" cy="4183216"/>
            <a:chOff x="695700" y="695700"/>
            <a:chExt cx="7752600" cy="3752100"/>
          </a:xfrm>
        </p:grpSpPr>
        <p:sp>
          <p:nvSpPr>
            <p:cNvPr id="188" name="Google Shape;188;p10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0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19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0" name="Google Shape;190;p10"/>
          <p:cNvSpPr txBox="1">
            <a:spLocks noGrp="1"/>
          </p:cNvSpPr>
          <p:nvPr>
            <p:ph type="title"/>
          </p:nvPr>
        </p:nvSpPr>
        <p:spPr>
          <a:xfrm>
            <a:off x="1517025" y="1499475"/>
            <a:ext cx="6111900" cy="687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9pPr>
          </a:lstStyle>
          <a:p>
            <a:endParaRPr/>
          </a:p>
        </p:txBody>
      </p:sp>
      <p:sp>
        <p:nvSpPr>
          <p:cNvPr id="191" name="Google Shape;191;p10"/>
          <p:cNvSpPr txBox="1">
            <a:spLocks noGrp="1"/>
          </p:cNvSpPr>
          <p:nvPr>
            <p:ph type="subTitle" idx="1"/>
          </p:nvPr>
        </p:nvSpPr>
        <p:spPr>
          <a:xfrm>
            <a:off x="1517025" y="1998450"/>
            <a:ext cx="6123600" cy="157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OPARTY Answer">
  <p:cSld name="TITLE_ONLY_1_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11"/>
          <p:cNvGrpSpPr/>
          <p:nvPr/>
        </p:nvGrpSpPr>
        <p:grpSpPr>
          <a:xfrm>
            <a:off x="485311" y="484852"/>
            <a:ext cx="8177442" cy="4183216"/>
            <a:chOff x="695700" y="695700"/>
            <a:chExt cx="7752600" cy="3752100"/>
          </a:xfrm>
        </p:grpSpPr>
        <p:sp>
          <p:nvSpPr>
            <p:cNvPr id="194" name="Google Shape;194;p11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19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11"/>
          <p:cNvSpPr txBox="1">
            <a:spLocks noGrp="1"/>
          </p:cNvSpPr>
          <p:nvPr>
            <p:ph type="title"/>
          </p:nvPr>
        </p:nvSpPr>
        <p:spPr>
          <a:xfrm>
            <a:off x="1032075" y="998325"/>
            <a:ext cx="7081800" cy="315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9pPr>
          </a:lstStyle>
          <a:p>
            <a:endParaRPr/>
          </a:p>
        </p:txBody>
      </p:sp>
      <p:sp>
        <p:nvSpPr>
          <p:cNvPr id="197" name="Google Shape;197;p11"/>
          <p:cNvSpPr txBox="1"/>
          <p:nvPr/>
        </p:nvSpPr>
        <p:spPr>
          <a:xfrm>
            <a:off x="3394800" y="4328600"/>
            <a:ext cx="2354400" cy="1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6D9EEB"/>
                </a:solidFill>
                <a:latin typeface="Della Respira"/>
                <a:ea typeface="Della Respira"/>
                <a:cs typeface="Della Respira"/>
                <a:sym typeface="Della Respira"/>
              </a:rPr>
              <a:t>⬅ BACK TO PANEL</a:t>
            </a:r>
            <a:endParaRPr sz="1000">
              <a:solidFill>
                <a:srgbClr val="6D9EEB"/>
              </a:solidFill>
              <a:latin typeface="Della Respira"/>
              <a:ea typeface="Della Respira"/>
              <a:cs typeface="Della Respira"/>
              <a:sym typeface="Della Respira"/>
            </a:endParaRPr>
          </a:p>
        </p:txBody>
      </p:sp>
      <p:sp>
        <p:nvSpPr>
          <p:cNvPr id="198" name="Google Shape;198;p11">
            <a:hlinkClick r:id="rId2" action="ppaction://hlinksldjump"/>
          </p:cNvPr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1955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1"/>
            </a:gs>
            <a:gs pos="19000">
              <a:schemeClr val="accent2"/>
            </a:gs>
            <a:gs pos="39000">
              <a:schemeClr val="accent4"/>
            </a:gs>
            <a:gs pos="52999">
              <a:schemeClr val="accent5"/>
            </a:gs>
            <a:gs pos="63000">
              <a:schemeClr val="accent6"/>
            </a:gs>
            <a:gs pos="65000">
              <a:schemeClr val="accent5"/>
            </a:gs>
            <a:gs pos="71000">
              <a:schemeClr val="accent4"/>
            </a:gs>
            <a:gs pos="82000">
              <a:schemeClr val="accent2"/>
            </a:gs>
            <a:gs pos="95000">
              <a:schemeClr val="accent3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118224" y="-233576"/>
            <a:ext cx="9239574" cy="3010917"/>
            <a:chOff x="-118224" y="-233576"/>
            <a:chExt cx="9239574" cy="3010917"/>
          </a:xfrm>
        </p:grpSpPr>
        <p:grpSp>
          <p:nvGrpSpPr>
            <p:cNvPr id="7" name="Google Shape;7;p1"/>
            <p:cNvGrpSpPr/>
            <p:nvPr/>
          </p:nvGrpSpPr>
          <p:grpSpPr>
            <a:xfrm>
              <a:off x="1431407" y="-101026"/>
              <a:ext cx="1032685" cy="1032685"/>
              <a:chOff x="4937822" y="2270799"/>
              <a:chExt cx="2311809" cy="2311809"/>
            </a:xfrm>
          </p:grpSpPr>
          <p:sp>
            <p:nvSpPr>
              <p:cNvPr id="8" name="Google Shape;8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3E8FB">
                      <a:alpha val="35294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9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" name="Google Shape;10;p1"/>
            <p:cNvGrpSpPr/>
            <p:nvPr/>
          </p:nvGrpSpPr>
          <p:grpSpPr>
            <a:xfrm>
              <a:off x="50307" y="-233576"/>
              <a:ext cx="1032685" cy="1032685"/>
              <a:chOff x="4937822" y="2270799"/>
              <a:chExt cx="2311809" cy="2311809"/>
            </a:xfrm>
          </p:grpSpPr>
          <p:sp>
            <p:nvSpPr>
              <p:cNvPr id="11" name="Google Shape;11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569FF">
                      <a:alpha val="59215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" name="Google Shape;13;p1"/>
            <p:cNvGrpSpPr/>
            <p:nvPr/>
          </p:nvGrpSpPr>
          <p:grpSpPr>
            <a:xfrm>
              <a:off x="7125382" y="371399"/>
              <a:ext cx="1032685" cy="1032685"/>
              <a:chOff x="4937822" y="2270799"/>
              <a:chExt cx="2311809" cy="2311809"/>
            </a:xfrm>
          </p:grpSpPr>
          <p:sp>
            <p:nvSpPr>
              <p:cNvPr id="14" name="Google Shape;14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3E8FB">
                      <a:alpha val="35294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" name="Google Shape;16;p1"/>
            <p:cNvGrpSpPr/>
            <p:nvPr/>
          </p:nvGrpSpPr>
          <p:grpSpPr>
            <a:xfrm>
              <a:off x="-118224" y="419163"/>
              <a:ext cx="803354" cy="803354"/>
              <a:chOff x="4937822" y="2270799"/>
              <a:chExt cx="2311809" cy="2311809"/>
            </a:xfrm>
          </p:grpSpPr>
          <p:sp>
            <p:nvSpPr>
              <p:cNvPr id="17" name="Google Shape;17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569FF">
                      <a:alpha val="59215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" name="Google Shape;19;p1"/>
            <p:cNvGrpSpPr/>
            <p:nvPr/>
          </p:nvGrpSpPr>
          <p:grpSpPr>
            <a:xfrm>
              <a:off x="2717107" y="1008374"/>
              <a:ext cx="1032685" cy="1032685"/>
              <a:chOff x="4937822" y="2270799"/>
              <a:chExt cx="2311809" cy="2311809"/>
            </a:xfrm>
          </p:grpSpPr>
          <p:sp>
            <p:nvSpPr>
              <p:cNvPr id="20" name="Google Shape;20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569FF">
                      <a:alpha val="59215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" name="Google Shape;22;p1"/>
            <p:cNvGrpSpPr/>
            <p:nvPr/>
          </p:nvGrpSpPr>
          <p:grpSpPr>
            <a:xfrm>
              <a:off x="6613501" y="128288"/>
              <a:ext cx="803354" cy="803354"/>
              <a:chOff x="4937822" y="2270799"/>
              <a:chExt cx="2311809" cy="2311809"/>
            </a:xfrm>
          </p:grpSpPr>
          <p:sp>
            <p:nvSpPr>
              <p:cNvPr id="23" name="Google Shape;23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569FF">
                      <a:alpha val="59215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" name="Google Shape;25;p1"/>
            <p:cNvGrpSpPr/>
            <p:nvPr/>
          </p:nvGrpSpPr>
          <p:grpSpPr>
            <a:xfrm>
              <a:off x="3610901" y="-101034"/>
              <a:ext cx="733075" cy="733075"/>
              <a:chOff x="4937822" y="2270799"/>
              <a:chExt cx="2311809" cy="2311809"/>
            </a:xfrm>
          </p:grpSpPr>
          <p:sp>
            <p:nvSpPr>
              <p:cNvPr id="26" name="Google Shape;26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3E8FB">
                      <a:alpha val="35294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27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" name="Google Shape;28;p1"/>
            <p:cNvGrpSpPr/>
            <p:nvPr/>
          </p:nvGrpSpPr>
          <p:grpSpPr>
            <a:xfrm>
              <a:off x="50301" y="1973988"/>
              <a:ext cx="803354" cy="803354"/>
              <a:chOff x="4937822" y="2270799"/>
              <a:chExt cx="2311809" cy="2311809"/>
            </a:xfrm>
          </p:grpSpPr>
          <p:sp>
            <p:nvSpPr>
              <p:cNvPr id="29" name="Google Shape;29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569FF">
                      <a:alpha val="59215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0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" name="Google Shape;31;p1"/>
            <p:cNvSpPr/>
            <p:nvPr/>
          </p:nvSpPr>
          <p:spPr>
            <a:xfrm>
              <a:off x="4911450" y="754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5368650" y="525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5521050" y="1135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6130650" y="1059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5825850" y="1440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4682850" y="1363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4835250" y="220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3844650" y="906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3692250" y="982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4378050" y="982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3235050" y="525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2701650" y="8305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1939650" y="1135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2244450" y="1287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2168250" y="1440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1177650" y="525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1482450" y="754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1025250" y="982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1101450" y="1059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1253850" y="1821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415650" y="1516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4225650" y="1668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5978250" y="1516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6587850" y="1516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6587850" y="754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5978250" y="297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5902050" y="373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7426050" y="525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7578450" y="685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7730850" y="1363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7045050" y="1135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8264250" y="1287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8416650" y="1440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8569050" y="1821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8873850" y="1135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8645250" y="678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8416650" y="8305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8111850" y="373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8188050" y="220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8721450" y="297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9102450" y="373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8035650" y="754325"/>
              <a:ext cx="18900" cy="18900"/>
            </a:xfrm>
            <a:prstGeom prst="ellipse">
              <a:avLst/>
            </a:prstGeom>
            <a:solidFill>
              <a:srgbClr val="FFFFFF">
                <a:alpha val="55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6968850" y="10591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6359250" y="1287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6359250" y="449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6054450" y="6781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5292450" y="830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4835250" y="1287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4987650" y="449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4301850" y="6019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4682850" y="144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2701650" y="2971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2854050" y="906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3311250" y="1211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3387450" y="144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1863450" y="2209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2092050" y="9829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2549250" y="17449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1634850" y="14401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949050" y="11353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720450" y="6019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491850" y="1287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796650" y="1592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10850" y="1592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1"/>
          <p:cNvSpPr/>
          <p:nvPr/>
        </p:nvSpPr>
        <p:spPr>
          <a:xfrm>
            <a:off x="-25" y="3000500"/>
            <a:ext cx="9144047" cy="2139958"/>
          </a:xfrm>
          <a:custGeom>
            <a:avLst/>
            <a:gdLst/>
            <a:ahLst/>
            <a:cxnLst/>
            <a:rect l="l" t="t" r="r" b="b"/>
            <a:pathLst>
              <a:path w="12192063" h="2641923" extrusionOk="0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215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  <a:prstGeom prst="rect">
            <a:avLst/>
          </a:prstGeom>
          <a:noFill/>
          <a:ln>
            <a:noFill/>
          </a:ln>
          <a:effectLst>
            <a:outerShdw blurRad="28575" dist="38100" dir="2700000" algn="bl" rotWithShape="0">
              <a:schemeClr val="dk1">
                <a:alpha val="91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7" name="Google Shape;97;p1"/>
          <p:cNvSpPr txBox="1">
            <a:spLocks noGrp="1"/>
          </p:cNvSpPr>
          <p:nvPr>
            <p:ph type="body" idx="1"/>
          </p:nvPr>
        </p:nvSpPr>
        <p:spPr>
          <a:xfrm>
            <a:off x="1022525" y="1475820"/>
            <a:ext cx="7098900" cy="2739900"/>
          </a:xfrm>
          <a:prstGeom prst="rect">
            <a:avLst/>
          </a:prstGeom>
          <a:noFill/>
          <a:ln>
            <a:noFill/>
          </a:ln>
          <a:effectLst>
            <a:outerShdw blurRad="14288" dist="28575" dir="2700000" algn="bl" rotWithShape="0">
              <a:schemeClr val="dk1">
                <a:alpha val="91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➢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○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■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●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○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■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●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○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■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9pPr>
          </a:lstStyle>
          <a:p>
            <a:endParaRPr/>
          </a:p>
        </p:txBody>
      </p:sp>
      <p:sp>
        <p:nvSpPr>
          <p:cNvPr id="98" name="Google Shape;98;p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1pPr>
            <a:lvl2pPr lvl="1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2pPr>
            <a:lvl3pPr lvl="2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3pPr>
            <a:lvl4pPr lvl="3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4pPr>
            <a:lvl5pPr lvl="4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5pPr>
            <a:lvl6pPr lvl="5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6pPr>
            <a:lvl7pPr lvl="6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7pPr>
            <a:lvl8pPr lvl="7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8pPr>
            <a:lvl9pPr lvl="8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carnival.com/template/jeopardy-free-presentation-template/1127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18" Type="http://schemas.openxmlformats.org/officeDocument/2006/relationships/image" Target="../media/image2.jpeg"/><Relationship Id="rId3" Type="http://schemas.openxmlformats.org/officeDocument/2006/relationships/slide" Target="slide5.xml"/><Relationship Id="rId7" Type="http://schemas.openxmlformats.org/officeDocument/2006/relationships/slide" Target="slide9.xml"/><Relationship Id="rId12" Type="http://schemas.openxmlformats.org/officeDocument/2006/relationships/slide" Target="slide14.xml"/><Relationship Id="rId17" Type="http://schemas.openxmlformats.org/officeDocument/2006/relationships/slide" Target="slide19.xml"/><Relationship Id="rId2" Type="http://schemas.openxmlformats.org/officeDocument/2006/relationships/notesSlide" Target="../notesSlides/notesSlide4.xml"/><Relationship Id="rId16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5" Type="http://schemas.openxmlformats.org/officeDocument/2006/relationships/slide" Target="slide17.xml"/><Relationship Id="rId10" Type="http://schemas.openxmlformats.org/officeDocument/2006/relationships/slide" Target="slide12.xml"/><Relationship Id="rId19" Type="http://schemas.openxmlformats.org/officeDocument/2006/relationships/image" Target="../media/image3.jpeg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openxmlformats.org/officeDocument/2006/relationships/slide" Target="slide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E3AAB8F-F03B-944A-47E8-06461901B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265" y="3381833"/>
            <a:ext cx="7772400" cy="403500"/>
          </a:xfrm>
        </p:spPr>
        <p:txBody>
          <a:bodyPr/>
          <a:lstStyle/>
          <a:p>
            <a:r>
              <a:rPr lang="en-US" sz="1600" dirty="0">
                <a:solidFill>
                  <a:schemeClr val="bg1"/>
                </a:solidFill>
              </a:rPr>
              <a:t>REACH Final Jeopardy by Ariyani </a:t>
            </a:r>
            <a:r>
              <a:rPr lang="en-US" sz="1600" dirty="0" err="1">
                <a:solidFill>
                  <a:schemeClr val="bg1"/>
                </a:solidFill>
              </a:rPr>
              <a:t>Challapalli</a:t>
            </a:r>
            <a:r>
              <a:rPr lang="en-US" sz="1600" dirty="0">
                <a:solidFill>
                  <a:schemeClr val="bg1"/>
                </a:solidFill>
              </a:rPr>
              <a:t>, David Chen, Ekshika Patel, and Aimee Bernard is licensed under CC BY 4.0. </a:t>
            </a:r>
            <a:br>
              <a:rPr lang="en-US" sz="1600" dirty="0">
                <a:solidFill>
                  <a:schemeClr val="bg1"/>
                </a:solidFill>
              </a:rPr>
            </a:b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Credit and attribution to </a:t>
            </a:r>
            <a:r>
              <a:rPr lang="en-US" sz="1600" dirty="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 Carnival</a:t>
            </a:r>
            <a:r>
              <a:rPr lang="en-US" sz="1600" dirty="0">
                <a:solidFill>
                  <a:schemeClr val="bg1"/>
                </a:solidFill>
              </a:rPr>
              <a:t> for the Jeopardy Template. 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REACH (Raising Environmental Awareness for Community Health) Logo with clouds, trees, sun, birds, and flowers in background.">
            <a:extLst>
              <a:ext uri="{FF2B5EF4-FFF2-40B4-BE49-F238E27FC236}">
                <a16:creationId xmlns:a16="http://schemas.microsoft.com/office/drawing/2014/main" id="{3E86A108-8FF6-1B95-CB46-A6F060B65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807" y="420906"/>
            <a:ext cx="4371318" cy="27290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A4077A-5077-8661-7BB4-F5DE02604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265" y="-914400"/>
            <a:ext cx="7772400" cy="605700"/>
          </a:xfr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REACh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Jeopardy slideshow</a:t>
            </a:r>
          </a:p>
        </p:txBody>
      </p:sp>
    </p:spTree>
    <p:extLst>
      <p:ext uri="{BB962C8B-B14F-4D97-AF65-F5344CB8AC3E}">
        <p14:creationId xmlns:p14="http://schemas.microsoft.com/office/powerpoint/2010/main" val="2274400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8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form of energy runs out and is non- [….]</a:t>
            </a:r>
            <a:endParaRPr dirty="0"/>
          </a:p>
        </p:txBody>
      </p:sp>
      <p:sp>
        <p:nvSpPr>
          <p:cNvPr id="338" name="Google Shape;338;p28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Energy· </a:t>
            </a:r>
            <a:r>
              <a:rPr lang="en" dirty="0">
                <a:solidFill>
                  <a:srgbClr val="FFC319"/>
                </a:solidFill>
              </a:rPr>
              <a:t>$200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9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type of non-renewable energy was formed millions of years ago.</a:t>
            </a:r>
            <a:endParaRPr dirty="0"/>
          </a:p>
        </p:txBody>
      </p:sp>
      <p:sp>
        <p:nvSpPr>
          <p:cNvPr id="344" name="Google Shape;344;p29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Energy· </a:t>
            </a:r>
            <a:r>
              <a:rPr lang="en" dirty="0">
                <a:solidFill>
                  <a:srgbClr val="FFC319"/>
                </a:solidFill>
              </a:rPr>
              <a:t>$400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0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form of renewable energy comes from the sun.</a:t>
            </a:r>
            <a:endParaRPr dirty="0"/>
          </a:p>
        </p:txBody>
      </p:sp>
      <p:sp>
        <p:nvSpPr>
          <p:cNvPr id="350" name="Google Shape;350;p30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Energy· </a:t>
            </a:r>
            <a:r>
              <a:rPr lang="en" dirty="0">
                <a:solidFill>
                  <a:srgbClr val="FFC319"/>
                </a:solidFill>
              </a:rPr>
              <a:t>$600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1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Windmills help generate this type of renewable energy.</a:t>
            </a:r>
            <a:endParaRPr dirty="0"/>
          </a:p>
        </p:txBody>
      </p:sp>
      <p:sp>
        <p:nvSpPr>
          <p:cNvPr id="356" name="Google Shape;356;p31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energy· </a:t>
            </a:r>
            <a:r>
              <a:rPr lang="en" dirty="0">
                <a:solidFill>
                  <a:srgbClr val="FFC319"/>
                </a:solidFill>
              </a:rPr>
              <a:t>$800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2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These are the components of fossil fuels.</a:t>
            </a:r>
            <a:endParaRPr dirty="0"/>
          </a:p>
        </p:txBody>
      </p:sp>
      <p:sp>
        <p:nvSpPr>
          <p:cNvPr id="362" name="Google Shape;362;p32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energy· </a:t>
            </a:r>
            <a:r>
              <a:rPr lang="en" dirty="0">
                <a:solidFill>
                  <a:srgbClr val="FFC319"/>
                </a:solidFill>
              </a:rPr>
              <a:t>$1000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3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Name one way we can reduce pollution.</a:t>
            </a:r>
            <a:endParaRPr lang="en" b="0" dirty="0">
              <a:solidFill>
                <a:srgbClr val="000000"/>
              </a:solidFill>
            </a:endParaRPr>
          </a:p>
        </p:txBody>
      </p:sp>
      <p:sp>
        <p:nvSpPr>
          <p:cNvPr id="368" name="Google Shape;368;p33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pollution· </a:t>
            </a:r>
            <a:r>
              <a:rPr lang="en" dirty="0">
                <a:solidFill>
                  <a:srgbClr val="FFC319"/>
                </a:solidFill>
              </a:rPr>
              <a:t>$200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4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type of pollution makes it difficult to see the stars in the sky.</a:t>
            </a:r>
            <a:endParaRPr dirty="0"/>
          </a:p>
        </p:txBody>
      </p:sp>
      <p:sp>
        <p:nvSpPr>
          <p:cNvPr id="374" name="Google Shape;374;p34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pollution· </a:t>
            </a:r>
            <a:r>
              <a:rPr lang="en" dirty="0">
                <a:solidFill>
                  <a:srgbClr val="FFC319"/>
                </a:solidFill>
              </a:rPr>
              <a:t>$400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5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type of pollution affects our drinking supply and marine life.</a:t>
            </a:r>
            <a:endParaRPr dirty="0"/>
          </a:p>
        </p:txBody>
      </p:sp>
      <p:sp>
        <p:nvSpPr>
          <p:cNvPr id="380" name="Google Shape;380;p35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pollution· </a:t>
            </a:r>
            <a:r>
              <a:rPr lang="en" dirty="0">
                <a:solidFill>
                  <a:srgbClr val="FFC319"/>
                </a:solidFill>
              </a:rPr>
              <a:t>$600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6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When pollutants mix with water in the air and fall onto the Earth.</a:t>
            </a:r>
            <a:endParaRPr lang="en-US" dirty="0"/>
          </a:p>
        </p:txBody>
      </p:sp>
      <p:sp>
        <p:nvSpPr>
          <p:cNvPr id="386" name="Google Shape;386;p36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pollution· </a:t>
            </a:r>
            <a:r>
              <a:rPr lang="en" dirty="0">
                <a:solidFill>
                  <a:srgbClr val="FFC319"/>
                </a:solidFill>
              </a:rPr>
              <a:t>$800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7"/>
          <p:cNvSpPr txBox="1">
            <a:spLocks noGrp="1"/>
          </p:cNvSpPr>
          <p:nvPr>
            <p:ph type="title"/>
          </p:nvPr>
        </p:nvSpPr>
        <p:spPr>
          <a:xfrm>
            <a:off x="1037733" y="977642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This forms when the sun reacts with nitrogen dioxide from power plants or cars.</a:t>
            </a:r>
          </a:p>
        </p:txBody>
      </p:sp>
      <p:sp>
        <p:nvSpPr>
          <p:cNvPr id="392" name="Google Shape;392;p37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pollution· </a:t>
            </a:r>
            <a:r>
              <a:rPr lang="en" dirty="0">
                <a:solidFill>
                  <a:srgbClr val="FFC319"/>
                </a:solidFill>
              </a:rPr>
              <a:t>$1000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5"/>
          <p:cNvSpPr txBox="1">
            <a:spLocks noGrp="1"/>
          </p:cNvSpPr>
          <p:nvPr>
            <p:ph type="ctrTitle"/>
          </p:nvPr>
        </p:nvSpPr>
        <p:spPr>
          <a:xfrm>
            <a:off x="685800" y="3456400"/>
            <a:ext cx="7772400" cy="607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R.E.A.C.H. EDITION</a:t>
            </a:r>
            <a:endParaRPr dirty="0"/>
          </a:p>
        </p:txBody>
      </p:sp>
      <p:grpSp>
        <p:nvGrpSpPr>
          <p:cNvPr id="219" name="Google Shape;219;p15" descr="Jeopardy! Title"/>
          <p:cNvGrpSpPr/>
          <p:nvPr/>
        </p:nvGrpSpPr>
        <p:grpSpPr>
          <a:xfrm>
            <a:off x="1685054" y="1701955"/>
            <a:ext cx="5633635" cy="1588540"/>
            <a:chOff x="1685054" y="1701955"/>
            <a:chExt cx="5633635" cy="1588540"/>
          </a:xfrm>
        </p:grpSpPr>
        <p:sp>
          <p:nvSpPr>
            <p:cNvPr id="220" name="Google Shape;220;p15" descr="Jeopardy! Title"/>
            <p:cNvSpPr/>
            <p:nvPr/>
          </p:nvSpPr>
          <p:spPr>
            <a:xfrm>
              <a:off x="1685054" y="1701955"/>
              <a:ext cx="5633635" cy="1588540"/>
            </a:xfrm>
            <a:custGeom>
              <a:avLst/>
              <a:gdLst/>
              <a:ahLst/>
              <a:cxnLst/>
              <a:rect l="l" t="t" r="r" b="b"/>
              <a:pathLst>
                <a:path w="11497214" h="3241918" extrusionOk="0">
                  <a:moveTo>
                    <a:pt x="787024" y="2781311"/>
                  </a:moveTo>
                  <a:cubicBezTo>
                    <a:pt x="786661" y="2828882"/>
                    <a:pt x="747700" y="2867155"/>
                    <a:pt x="700002" y="2866794"/>
                  </a:cubicBezTo>
                  <a:cubicBezTo>
                    <a:pt x="699776" y="2866794"/>
                    <a:pt x="699550" y="2866785"/>
                    <a:pt x="699323" y="2866785"/>
                  </a:cubicBezTo>
                  <a:lnTo>
                    <a:pt x="503353" y="2866785"/>
                  </a:lnTo>
                  <a:cubicBezTo>
                    <a:pt x="455659" y="2867516"/>
                    <a:pt x="416397" y="2829556"/>
                    <a:pt x="415659" y="2781986"/>
                  </a:cubicBezTo>
                  <a:cubicBezTo>
                    <a:pt x="415656" y="2781767"/>
                    <a:pt x="415654" y="2781539"/>
                    <a:pt x="415652" y="2781311"/>
                  </a:cubicBezTo>
                  <a:lnTo>
                    <a:pt x="415652" y="1920782"/>
                  </a:lnTo>
                  <a:lnTo>
                    <a:pt x="0" y="1920782"/>
                  </a:lnTo>
                  <a:lnTo>
                    <a:pt x="0" y="3005822"/>
                  </a:lnTo>
                  <a:cubicBezTo>
                    <a:pt x="-158" y="3135115"/>
                    <a:pt x="104803" y="3240048"/>
                    <a:pt x="234440" y="3240210"/>
                  </a:cubicBezTo>
                  <a:cubicBezTo>
                    <a:pt x="234789" y="3240210"/>
                    <a:pt x="235139" y="3240210"/>
                    <a:pt x="235488" y="3240210"/>
                  </a:cubicBezTo>
                  <a:lnTo>
                    <a:pt x="983090" y="3240210"/>
                  </a:lnTo>
                  <a:cubicBezTo>
                    <a:pt x="1112727" y="3240789"/>
                    <a:pt x="1218283" y="3136445"/>
                    <a:pt x="1218864" y="3007152"/>
                  </a:cubicBezTo>
                  <a:cubicBezTo>
                    <a:pt x="1218864" y="3006715"/>
                    <a:pt x="1218864" y="3006268"/>
                    <a:pt x="1218864" y="3005822"/>
                  </a:cubicBezTo>
                  <a:lnTo>
                    <a:pt x="1218864" y="0"/>
                  </a:lnTo>
                  <a:lnTo>
                    <a:pt x="787024" y="0"/>
                  </a:lnTo>
                  <a:close/>
                  <a:moveTo>
                    <a:pt x="1842198" y="0"/>
                  </a:moveTo>
                  <a:cubicBezTo>
                    <a:pt x="1604139" y="0"/>
                    <a:pt x="1413120" y="110926"/>
                    <a:pt x="1413120" y="248728"/>
                  </a:cubicBezTo>
                  <a:lnTo>
                    <a:pt x="1413120" y="2969733"/>
                  </a:lnTo>
                  <a:cubicBezTo>
                    <a:pt x="1413120" y="3107535"/>
                    <a:pt x="1521199" y="3240210"/>
                    <a:pt x="1758972" y="3240210"/>
                  </a:cubicBezTo>
                  <a:lnTo>
                    <a:pt x="2567041" y="3240210"/>
                  </a:lnTo>
                  <a:lnTo>
                    <a:pt x="2567041" y="2866500"/>
                  </a:lnTo>
                  <a:lnTo>
                    <a:pt x="1954657" y="2866500"/>
                  </a:lnTo>
                  <a:cubicBezTo>
                    <a:pt x="1893285" y="2866500"/>
                    <a:pt x="1843531" y="2816878"/>
                    <a:pt x="1843531" y="2755669"/>
                  </a:cubicBezTo>
                  <a:cubicBezTo>
                    <a:pt x="1843531" y="2755546"/>
                    <a:pt x="1843531" y="2755413"/>
                    <a:pt x="1843531" y="2755289"/>
                  </a:cubicBezTo>
                  <a:lnTo>
                    <a:pt x="1843531" y="2409216"/>
                  </a:lnTo>
                  <a:cubicBezTo>
                    <a:pt x="1843474" y="2348008"/>
                    <a:pt x="1893190" y="2298347"/>
                    <a:pt x="1954562" y="2298290"/>
                  </a:cubicBezTo>
                  <a:cubicBezTo>
                    <a:pt x="1954590" y="2298290"/>
                    <a:pt x="1954628" y="2298290"/>
                    <a:pt x="1954657" y="2298290"/>
                  </a:cubicBezTo>
                  <a:lnTo>
                    <a:pt x="2567041" y="2298290"/>
                  </a:lnTo>
                  <a:lnTo>
                    <a:pt x="2567041" y="1928475"/>
                  </a:lnTo>
                  <a:lnTo>
                    <a:pt x="1961608" y="1928475"/>
                  </a:lnTo>
                  <a:cubicBezTo>
                    <a:pt x="1896294" y="1928370"/>
                    <a:pt x="1843426" y="1875471"/>
                    <a:pt x="1843531" y="1810331"/>
                  </a:cubicBezTo>
                  <a:cubicBezTo>
                    <a:pt x="1843531" y="1810265"/>
                    <a:pt x="1843531" y="1810208"/>
                    <a:pt x="1843531" y="1810141"/>
                  </a:cubicBezTo>
                  <a:lnTo>
                    <a:pt x="1843531" y="1441655"/>
                  </a:lnTo>
                  <a:cubicBezTo>
                    <a:pt x="1843322" y="1376514"/>
                    <a:pt x="1896104" y="1323530"/>
                    <a:pt x="1961418" y="1323321"/>
                  </a:cubicBezTo>
                  <a:cubicBezTo>
                    <a:pt x="1961485" y="1323321"/>
                    <a:pt x="1961542" y="1323321"/>
                    <a:pt x="1961608" y="1323321"/>
                  </a:cubicBezTo>
                  <a:lnTo>
                    <a:pt x="2566850" y="1323321"/>
                  </a:lnTo>
                  <a:lnTo>
                    <a:pt x="2566850" y="0"/>
                  </a:lnTo>
                  <a:close/>
                  <a:moveTo>
                    <a:pt x="10513457" y="1364824"/>
                  </a:moveTo>
                  <a:lnTo>
                    <a:pt x="10513457" y="1905397"/>
                  </a:lnTo>
                  <a:lnTo>
                    <a:pt x="10214836" y="1905397"/>
                  </a:lnTo>
                  <a:cubicBezTo>
                    <a:pt x="10172367" y="1905397"/>
                    <a:pt x="10138657" y="1865034"/>
                    <a:pt x="10138657" y="1814890"/>
                  </a:cubicBezTo>
                  <a:lnTo>
                    <a:pt x="10138657" y="0"/>
                  </a:lnTo>
                  <a:lnTo>
                    <a:pt x="9727005" y="0"/>
                  </a:lnTo>
                  <a:lnTo>
                    <a:pt x="9727005" y="1923821"/>
                  </a:lnTo>
                  <a:cubicBezTo>
                    <a:pt x="9727005" y="2115377"/>
                    <a:pt x="9878411" y="2269704"/>
                    <a:pt x="10066478" y="2269704"/>
                  </a:cubicBezTo>
                  <a:lnTo>
                    <a:pt x="10514029" y="2269704"/>
                  </a:lnTo>
                  <a:lnTo>
                    <a:pt x="10514029" y="2793658"/>
                  </a:lnTo>
                  <a:cubicBezTo>
                    <a:pt x="10514029" y="2825568"/>
                    <a:pt x="10480701" y="2850640"/>
                    <a:pt x="10439184" y="2850640"/>
                  </a:cubicBezTo>
                  <a:lnTo>
                    <a:pt x="10081523" y="2850640"/>
                  </a:lnTo>
                  <a:lnTo>
                    <a:pt x="10081523" y="3240020"/>
                  </a:lnTo>
                  <a:lnTo>
                    <a:pt x="10572877" y="3240020"/>
                  </a:lnTo>
                  <a:cubicBezTo>
                    <a:pt x="10758469" y="3240020"/>
                    <a:pt x="10907874" y="3132323"/>
                    <a:pt x="10907874" y="2998509"/>
                  </a:cubicBezTo>
                  <a:lnTo>
                    <a:pt x="10907874" y="0"/>
                  </a:lnTo>
                  <a:lnTo>
                    <a:pt x="10514029" y="0"/>
                  </a:lnTo>
                  <a:close/>
                  <a:moveTo>
                    <a:pt x="11112605" y="0"/>
                  </a:moveTo>
                  <a:lnTo>
                    <a:pt x="11112605" y="2269799"/>
                  </a:lnTo>
                  <a:lnTo>
                    <a:pt x="11497214" y="2269799"/>
                  </a:lnTo>
                  <a:lnTo>
                    <a:pt x="11497214" y="0"/>
                  </a:lnTo>
                  <a:close/>
                  <a:moveTo>
                    <a:pt x="8024406" y="2116801"/>
                  </a:moveTo>
                  <a:cubicBezTo>
                    <a:pt x="8100585" y="2040825"/>
                    <a:pt x="8146768" y="2012999"/>
                    <a:pt x="8146768" y="1924106"/>
                  </a:cubicBezTo>
                  <a:lnTo>
                    <a:pt x="8146768" y="292035"/>
                  </a:lnTo>
                  <a:cubicBezTo>
                    <a:pt x="8146768" y="130205"/>
                    <a:pt x="7989268" y="0"/>
                    <a:pt x="7793584" y="0"/>
                  </a:cubicBezTo>
                  <a:lnTo>
                    <a:pt x="6958281" y="0"/>
                  </a:lnTo>
                  <a:lnTo>
                    <a:pt x="6958281" y="3240210"/>
                  </a:lnTo>
                  <a:lnTo>
                    <a:pt x="7355079" y="3240210"/>
                  </a:lnTo>
                  <a:lnTo>
                    <a:pt x="7355079" y="2291168"/>
                  </a:lnTo>
                  <a:lnTo>
                    <a:pt x="7583044" y="2291168"/>
                  </a:lnTo>
                  <a:cubicBezTo>
                    <a:pt x="7682553" y="2298765"/>
                    <a:pt x="7766540" y="2376641"/>
                    <a:pt x="7773492" y="2472182"/>
                  </a:cubicBezTo>
                  <a:lnTo>
                    <a:pt x="7831959" y="3240115"/>
                  </a:lnTo>
                  <a:lnTo>
                    <a:pt x="8271512" y="3240115"/>
                  </a:lnTo>
                  <a:lnTo>
                    <a:pt x="8179811" y="2438372"/>
                  </a:lnTo>
                  <a:cubicBezTo>
                    <a:pt x="8160671" y="2269799"/>
                    <a:pt x="8105251" y="2197432"/>
                    <a:pt x="8024406" y="2116801"/>
                  </a:cubicBezTo>
                  <a:close/>
                  <a:moveTo>
                    <a:pt x="7724547" y="1782220"/>
                  </a:moveTo>
                  <a:cubicBezTo>
                    <a:pt x="7724547" y="1854777"/>
                    <a:pt x="7675602" y="1913184"/>
                    <a:pt x="7614753" y="1913184"/>
                  </a:cubicBezTo>
                  <a:lnTo>
                    <a:pt x="7355079" y="1913184"/>
                  </a:lnTo>
                  <a:lnTo>
                    <a:pt x="7355079" y="1308031"/>
                  </a:lnTo>
                  <a:lnTo>
                    <a:pt x="7614753" y="1308031"/>
                  </a:lnTo>
                  <a:cubicBezTo>
                    <a:pt x="7675602" y="1308031"/>
                    <a:pt x="7724547" y="1366438"/>
                    <a:pt x="7724547" y="1438996"/>
                  </a:cubicBezTo>
                  <a:close/>
                  <a:moveTo>
                    <a:pt x="6238486" y="0"/>
                  </a:moveTo>
                  <a:lnTo>
                    <a:pt x="5932437" y="0"/>
                  </a:lnTo>
                  <a:cubicBezTo>
                    <a:pt x="5794458" y="0"/>
                    <a:pt x="5675333" y="94306"/>
                    <a:pt x="5664477" y="211595"/>
                  </a:cubicBezTo>
                  <a:lnTo>
                    <a:pt x="5396327" y="3240210"/>
                  </a:lnTo>
                  <a:lnTo>
                    <a:pt x="5813883" y="3240210"/>
                  </a:lnTo>
                  <a:lnTo>
                    <a:pt x="5901394" y="2295631"/>
                  </a:lnTo>
                  <a:lnTo>
                    <a:pt x="6277051" y="2295631"/>
                  </a:lnTo>
                  <a:lnTo>
                    <a:pt x="6364562" y="3240210"/>
                  </a:lnTo>
                  <a:lnTo>
                    <a:pt x="6823826" y="3240210"/>
                  </a:lnTo>
                  <a:lnTo>
                    <a:pt x="6509587" y="211595"/>
                  </a:lnTo>
                  <a:cubicBezTo>
                    <a:pt x="6497684" y="94306"/>
                    <a:pt x="6376655" y="0"/>
                    <a:pt x="6238486" y="0"/>
                  </a:cubicBezTo>
                  <a:close/>
                  <a:moveTo>
                    <a:pt x="5936246" y="1919452"/>
                  </a:moveTo>
                  <a:lnTo>
                    <a:pt x="5986904" y="1372516"/>
                  </a:lnTo>
                  <a:cubicBezTo>
                    <a:pt x="5989666" y="1342411"/>
                    <a:pt x="6027660" y="1318193"/>
                    <a:pt x="6072034" y="1318193"/>
                  </a:cubicBezTo>
                  <a:lnTo>
                    <a:pt x="6106411" y="1318193"/>
                  </a:lnTo>
                  <a:cubicBezTo>
                    <a:pt x="6150784" y="1318193"/>
                    <a:pt x="6188779" y="1342411"/>
                    <a:pt x="6191541" y="1372516"/>
                  </a:cubicBezTo>
                  <a:lnTo>
                    <a:pt x="6242200" y="1919452"/>
                  </a:lnTo>
                  <a:close/>
                  <a:moveTo>
                    <a:pt x="3729913" y="0"/>
                  </a:moveTo>
                  <a:lnTo>
                    <a:pt x="3013545" y="0"/>
                  </a:lnTo>
                  <a:cubicBezTo>
                    <a:pt x="2888421" y="0"/>
                    <a:pt x="2787769" y="104468"/>
                    <a:pt x="2787769" y="234388"/>
                  </a:cubicBezTo>
                  <a:lnTo>
                    <a:pt x="2787769" y="3005822"/>
                  </a:lnTo>
                  <a:cubicBezTo>
                    <a:pt x="2787769" y="3135647"/>
                    <a:pt x="2888421" y="3240210"/>
                    <a:pt x="3013545" y="3240210"/>
                  </a:cubicBezTo>
                  <a:lnTo>
                    <a:pt x="3729913" y="3240210"/>
                  </a:lnTo>
                  <a:cubicBezTo>
                    <a:pt x="3855036" y="3240210"/>
                    <a:pt x="3955688" y="3135742"/>
                    <a:pt x="3955688" y="3005822"/>
                  </a:cubicBezTo>
                  <a:lnTo>
                    <a:pt x="3955688" y="234388"/>
                  </a:lnTo>
                  <a:cubicBezTo>
                    <a:pt x="3955688" y="104468"/>
                    <a:pt x="3855036" y="0"/>
                    <a:pt x="3729913" y="0"/>
                  </a:cubicBezTo>
                  <a:close/>
                  <a:moveTo>
                    <a:pt x="3524134" y="2754909"/>
                  </a:moveTo>
                  <a:cubicBezTo>
                    <a:pt x="3524134" y="2816735"/>
                    <a:pt x="3468142" y="2866500"/>
                    <a:pt x="3398629" y="2866500"/>
                  </a:cubicBezTo>
                  <a:lnTo>
                    <a:pt x="3344828" y="2866500"/>
                  </a:lnTo>
                  <a:cubicBezTo>
                    <a:pt x="3275314" y="2866500"/>
                    <a:pt x="3219323" y="2816735"/>
                    <a:pt x="3219323" y="2754909"/>
                  </a:cubicBezTo>
                  <a:lnTo>
                    <a:pt x="3219323" y="1434817"/>
                  </a:lnTo>
                  <a:cubicBezTo>
                    <a:pt x="3219323" y="1372896"/>
                    <a:pt x="3275314" y="1323132"/>
                    <a:pt x="3344828" y="1323132"/>
                  </a:cubicBezTo>
                  <a:lnTo>
                    <a:pt x="3398629" y="1323132"/>
                  </a:lnTo>
                  <a:cubicBezTo>
                    <a:pt x="3468142" y="1323132"/>
                    <a:pt x="3524134" y="1372896"/>
                    <a:pt x="3524134" y="1434817"/>
                  </a:cubicBezTo>
                  <a:close/>
                  <a:moveTo>
                    <a:pt x="4961155" y="0"/>
                  </a:moveTo>
                  <a:lnTo>
                    <a:pt x="4170798" y="0"/>
                  </a:lnTo>
                  <a:lnTo>
                    <a:pt x="4170798" y="3240210"/>
                  </a:lnTo>
                  <a:lnTo>
                    <a:pt x="4588545" y="3240210"/>
                  </a:lnTo>
                  <a:lnTo>
                    <a:pt x="4588545" y="2306458"/>
                  </a:lnTo>
                  <a:lnTo>
                    <a:pt x="5049237" y="2306458"/>
                  </a:lnTo>
                  <a:cubicBezTo>
                    <a:pt x="5209594" y="2306458"/>
                    <a:pt x="5338717" y="2206834"/>
                    <a:pt x="5338717" y="2082992"/>
                  </a:cubicBezTo>
                  <a:lnTo>
                    <a:pt x="5338717" y="292035"/>
                  </a:lnTo>
                  <a:cubicBezTo>
                    <a:pt x="5339288" y="130205"/>
                    <a:pt x="5170647" y="0"/>
                    <a:pt x="4961155" y="0"/>
                  </a:cubicBezTo>
                  <a:close/>
                  <a:moveTo>
                    <a:pt x="4923065" y="1816504"/>
                  </a:moveTo>
                  <a:cubicBezTo>
                    <a:pt x="4923065" y="1878520"/>
                    <a:pt x="4883833" y="1928475"/>
                    <a:pt x="4835174" y="1928475"/>
                  </a:cubicBezTo>
                  <a:lnTo>
                    <a:pt x="4589116" y="1928475"/>
                  </a:lnTo>
                  <a:lnTo>
                    <a:pt x="4589116" y="1329590"/>
                  </a:lnTo>
                  <a:lnTo>
                    <a:pt x="4835841" y="1329590"/>
                  </a:lnTo>
                  <a:cubicBezTo>
                    <a:pt x="4884500" y="1329590"/>
                    <a:pt x="4923732" y="1379544"/>
                    <a:pt x="4923732" y="1441560"/>
                  </a:cubicBezTo>
                  <a:close/>
                  <a:moveTo>
                    <a:pt x="8421107" y="1304517"/>
                  </a:moveTo>
                  <a:lnTo>
                    <a:pt x="8619554" y="1304517"/>
                  </a:lnTo>
                  <a:cubicBezTo>
                    <a:pt x="8720319" y="1304517"/>
                    <a:pt x="8802002" y="1385983"/>
                    <a:pt x="8802002" y="1486481"/>
                  </a:cubicBezTo>
                  <a:lnTo>
                    <a:pt x="8802002" y="3241919"/>
                  </a:lnTo>
                  <a:lnTo>
                    <a:pt x="9201942" y="3241919"/>
                  </a:lnTo>
                  <a:lnTo>
                    <a:pt x="9201942" y="1486481"/>
                  </a:lnTo>
                  <a:cubicBezTo>
                    <a:pt x="9201942" y="1385983"/>
                    <a:pt x="9283625" y="1304517"/>
                    <a:pt x="9384391" y="1304517"/>
                  </a:cubicBezTo>
                  <a:lnTo>
                    <a:pt x="9573314" y="1304517"/>
                  </a:lnTo>
                  <a:lnTo>
                    <a:pt x="9573314" y="3419"/>
                  </a:lnTo>
                  <a:lnTo>
                    <a:pt x="8421107" y="3419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3000">
                  <a:schemeClr val="dk2"/>
                </a:gs>
                <a:gs pos="6800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  <a:effectLst>
              <a:outerShdw blurRad="14288" dist="19050" dir="5400000" algn="bl" rotWithShape="0">
                <a:schemeClr val="accent1">
                  <a:alpha val="78000"/>
                </a:schemeClr>
              </a:outerShdw>
              <a:reflection stA="25000" endPos="60000" fadeDir="5400012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7125107" y="2898232"/>
              <a:ext cx="191700" cy="191700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3000">
                  <a:schemeClr val="dk2"/>
                </a:gs>
                <a:gs pos="6800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  <a:effectLst>
              <a:outerShdw blurRad="14288" dist="19050" dir="5400000" algn="bl" rotWithShape="0">
                <a:schemeClr val="accent1">
                  <a:alpha val="78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6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GAME RULES</a:t>
            </a:r>
            <a:endParaRPr dirty="0"/>
          </a:p>
        </p:txBody>
      </p:sp>
      <p:sp>
        <p:nvSpPr>
          <p:cNvPr id="229" name="Google Shape;229;p16"/>
          <p:cNvSpPr txBox="1">
            <a:spLocks noGrp="1"/>
          </p:cNvSpPr>
          <p:nvPr>
            <p:ph type="body" idx="1"/>
          </p:nvPr>
        </p:nvSpPr>
        <p:spPr>
          <a:xfrm>
            <a:off x="1022537" y="1475825"/>
            <a:ext cx="7098888" cy="268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indent="-457200"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dirty="0"/>
              <a:t>Get into groups of 2-3 and select a topic and associated money amount! 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dirty="0"/>
              <a:t>Please provide your answers in the form of a question: “What is/are […]?”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dirty="0"/>
              <a:t>If you get the answer correct, you keep choosing questions! Otherwise it moves to the next group.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dirty="0"/>
              <a:t>Whichever group has the most ‘money’ at the end, wins!</a:t>
            </a:r>
            <a:endParaRPr dirty="0"/>
          </a:p>
        </p:txBody>
      </p:sp>
      <p:sp>
        <p:nvSpPr>
          <p:cNvPr id="231" name="Google Shape;231;p1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7"/>
          <p:cNvSpPr txBox="1"/>
          <p:nvPr/>
        </p:nvSpPr>
        <p:spPr>
          <a:xfrm>
            <a:off x="1917800" y="57267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28575" dir="2700000" algn="bl" rotWithShape="0">
              <a:schemeClr val="dk1">
                <a:alpha val="7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Biodiversity</a:t>
            </a:r>
            <a:endParaRPr dirty="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39" name="Google Shape;239;p17"/>
          <p:cNvSpPr txBox="1"/>
          <p:nvPr/>
        </p:nvSpPr>
        <p:spPr>
          <a:xfrm>
            <a:off x="3262888" y="57267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28575" dir="2700000" algn="bl" rotWithShape="0">
              <a:schemeClr val="dk1">
                <a:alpha val="7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Energy</a:t>
            </a:r>
            <a:endParaRPr dirty="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0" name="Google Shape;240;p17"/>
          <p:cNvSpPr txBox="1"/>
          <p:nvPr/>
        </p:nvSpPr>
        <p:spPr>
          <a:xfrm>
            <a:off x="4607963" y="57267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28575" dir="2700000" algn="bl" rotWithShape="0">
              <a:schemeClr val="dk1">
                <a:alpha val="7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Pollution</a:t>
            </a:r>
            <a:endParaRPr dirty="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8" name="Google Shape;248;p17">
            <a:hlinkClick r:id="rId3" action="ppaction://hlinksldjump"/>
          </p:cNvPr>
          <p:cNvSpPr txBox="1"/>
          <p:nvPr/>
        </p:nvSpPr>
        <p:spPr>
          <a:xfrm>
            <a:off x="1919663" y="131734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dirty="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$200</a:t>
            </a:r>
            <a:endParaRPr sz="2900" dirty="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9" name="Google Shape;249;p17">
            <a:hlinkClick r:id="rId4" action="ppaction://hlinksldjump"/>
          </p:cNvPr>
          <p:cNvSpPr txBox="1"/>
          <p:nvPr/>
        </p:nvSpPr>
        <p:spPr>
          <a:xfrm>
            <a:off x="1919663" y="1989197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$400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0" name="Google Shape;250;p17">
            <a:hlinkClick r:id="rId5" action="ppaction://hlinksldjump"/>
          </p:cNvPr>
          <p:cNvSpPr txBox="1"/>
          <p:nvPr/>
        </p:nvSpPr>
        <p:spPr>
          <a:xfrm>
            <a:off x="1919663" y="2661049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$600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1" name="Google Shape;251;p17">
            <a:hlinkClick r:id="rId6" action="ppaction://hlinksldjump"/>
          </p:cNvPr>
          <p:cNvSpPr txBox="1"/>
          <p:nvPr/>
        </p:nvSpPr>
        <p:spPr>
          <a:xfrm>
            <a:off x="1919663" y="3332902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$800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2" name="Google Shape;252;p17">
            <a:hlinkClick r:id="rId7" action="ppaction://hlinksldjump"/>
          </p:cNvPr>
          <p:cNvSpPr txBox="1"/>
          <p:nvPr/>
        </p:nvSpPr>
        <p:spPr>
          <a:xfrm>
            <a:off x="1919663" y="4004754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$1000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3" name="Google Shape;253;p17">
            <a:hlinkClick r:id="rId8" action="ppaction://hlinksldjump"/>
          </p:cNvPr>
          <p:cNvSpPr txBox="1"/>
          <p:nvPr/>
        </p:nvSpPr>
        <p:spPr>
          <a:xfrm>
            <a:off x="3262881" y="1317558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$200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4" name="Google Shape;254;p17">
            <a:hlinkClick r:id="rId9" action="ppaction://hlinksldjump"/>
          </p:cNvPr>
          <p:cNvSpPr txBox="1"/>
          <p:nvPr/>
        </p:nvSpPr>
        <p:spPr>
          <a:xfrm>
            <a:off x="3262881" y="1989410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$400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5" name="Google Shape;255;p17">
            <a:hlinkClick r:id="rId10" action="ppaction://hlinksldjump"/>
          </p:cNvPr>
          <p:cNvSpPr txBox="1"/>
          <p:nvPr/>
        </p:nvSpPr>
        <p:spPr>
          <a:xfrm>
            <a:off x="3262881" y="2661262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$600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6" name="Google Shape;256;p17">
            <a:hlinkClick r:id="rId11" action="ppaction://hlinksldjump"/>
          </p:cNvPr>
          <p:cNvSpPr txBox="1"/>
          <p:nvPr/>
        </p:nvSpPr>
        <p:spPr>
          <a:xfrm>
            <a:off x="3262881" y="3333114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$800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7" name="Google Shape;257;p17">
            <a:hlinkClick r:id="rId12" action="ppaction://hlinksldjump"/>
          </p:cNvPr>
          <p:cNvSpPr txBox="1"/>
          <p:nvPr/>
        </p:nvSpPr>
        <p:spPr>
          <a:xfrm>
            <a:off x="3262881" y="4004966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$1000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8" name="Google Shape;258;p17">
            <a:hlinkClick r:id="rId13" action="ppaction://hlinksldjump"/>
          </p:cNvPr>
          <p:cNvSpPr txBox="1"/>
          <p:nvPr/>
        </p:nvSpPr>
        <p:spPr>
          <a:xfrm>
            <a:off x="4607975" y="1317558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$200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9" name="Google Shape;259;p17">
            <a:hlinkClick r:id="rId14" action="ppaction://hlinksldjump"/>
          </p:cNvPr>
          <p:cNvSpPr txBox="1"/>
          <p:nvPr/>
        </p:nvSpPr>
        <p:spPr>
          <a:xfrm>
            <a:off x="4607975" y="1989410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$400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0" name="Google Shape;260;p17">
            <a:hlinkClick r:id="rId15" action="ppaction://hlinksldjump"/>
          </p:cNvPr>
          <p:cNvSpPr txBox="1"/>
          <p:nvPr/>
        </p:nvSpPr>
        <p:spPr>
          <a:xfrm>
            <a:off x="4607975" y="2661262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$600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1" name="Google Shape;261;p17">
            <a:hlinkClick r:id="rId16" action="ppaction://hlinksldjump"/>
          </p:cNvPr>
          <p:cNvSpPr txBox="1"/>
          <p:nvPr/>
        </p:nvSpPr>
        <p:spPr>
          <a:xfrm>
            <a:off x="4607975" y="3333114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$800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2" name="Google Shape;262;p17">
            <a:hlinkClick r:id="rId17" action="ppaction://hlinksldjump"/>
          </p:cNvPr>
          <p:cNvSpPr txBox="1"/>
          <p:nvPr/>
        </p:nvSpPr>
        <p:spPr>
          <a:xfrm>
            <a:off x="4607975" y="4004966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$1000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36" name="Google Shape;236;p17"/>
          <p:cNvSpPr txBox="1">
            <a:spLocks noGrp="1"/>
          </p:cNvSpPr>
          <p:nvPr>
            <p:ph type="title"/>
          </p:nvPr>
        </p:nvSpPr>
        <p:spPr>
          <a:xfrm>
            <a:off x="695700" y="0"/>
            <a:ext cx="77526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Panel</a:t>
            </a:r>
            <a:endParaRPr/>
          </a:p>
        </p:txBody>
      </p:sp>
      <p:pic>
        <p:nvPicPr>
          <p:cNvPr id="4" name="Picture 3" descr="Scenic view of mountain with green trees, body of water, and mountains in the background.">
            <a:extLst>
              <a:ext uri="{FF2B5EF4-FFF2-40B4-BE49-F238E27FC236}">
                <a16:creationId xmlns:a16="http://schemas.microsoft.com/office/drawing/2014/main" id="{660A931D-B2A0-637D-963E-3785C3A4647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1881" y="578327"/>
            <a:ext cx="1301657" cy="3995380"/>
          </a:xfrm>
          <a:prstGeom prst="rect">
            <a:avLst/>
          </a:prstGeom>
        </p:spPr>
      </p:pic>
      <p:pic>
        <p:nvPicPr>
          <p:cNvPr id="5" name="Picture 4" descr="Trees arranged in a line with yellow leaves and sun shining through.">
            <a:extLst>
              <a:ext uri="{FF2B5EF4-FFF2-40B4-BE49-F238E27FC236}">
                <a16:creationId xmlns:a16="http://schemas.microsoft.com/office/drawing/2014/main" id="{78A9AFE2-B75B-0C8A-72B2-D8755946C2F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65393" y="572557"/>
            <a:ext cx="2631880" cy="3987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1"/>
                                            </p:cond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7"/>
                                            </p:cond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3"/>
                                            </p:cond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9"/>
                                            </p:cond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</p:childTnLst>
        </p:cTn>
      </p:par>
    </p:tnLst>
    <p:bldLst>
      <p:bldP spid="248" grpId="0"/>
      <p:bldP spid="249" grpId="0"/>
      <p:bldP spid="250" grpId="0"/>
      <p:bldP spid="251" grpId="0"/>
      <p:bldP spid="252" grpId="0"/>
      <p:bldP spid="253" grpId="0"/>
      <p:bldP spid="254" grpId="0"/>
      <p:bldP spid="255" grpId="0"/>
      <p:bldP spid="256" grpId="0"/>
      <p:bldP spid="257" grpId="0"/>
      <p:bldP spid="258" grpId="0"/>
      <p:bldP spid="259" grpId="0"/>
      <p:bldP spid="260" grpId="0"/>
      <p:bldP spid="261" grpId="0"/>
      <p:bldP spid="2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3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biome contains cacti, lizards, and sand</a:t>
            </a:r>
            <a:endParaRPr dirty="0"/>
          </a:p>
        </p:txBody>
      </p:sp>
      <p:sp>
        <p:nvSpPr>
          <p:cNvPr id="308" name="Google Shape;308;p23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Biodiversity· </a:t>
            </a:r>
            <a:r>
              <a:rPr lang="en" dirty="0">
                <a:solidFill>
                  <a:srgbClr val="FFC319"/>
                </a:solidFill>
              </a:rPr>
              <a:t>$200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4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Another term for animals at risk for losing their home</a:t>
            </a:r>
            <a:endParaRPr dirty="0"/>
          </a:p>
        </p:txBody>
      </p:sp>
      <p:sp>
        <p:nvSpPr>
          <p:cNvPr id="314" name="Google Shape;314;p24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Biodiversity· </a:t>
            </a:r>
            <a:r>
              <a:rPr lang="en" dirty="0">
                <a:solidFill>
                  <a:srgbClr val="FFC319"/>
                </a:solidFill>
              </a:rPr>
              <a:t>$400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5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biome provides half of the oxygen we breathe as humans</a:t>
            </a:r>
            <a:endParaRPr dirty="0"/>
          </a:p>
        </p:txBody>
      </p:sp>
      <p:sp>
        <p:nvSpPr>
          <p:cNvPr id="320" name="Google Shape;320;p25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Biodiversity· </a:t>
            </a:r>
            <a:r>
              <a:rPr lang="en" dirty="0">
                <a:solidFill>
                  <a:srgbClr val="FFC319"/>
                </a:solidFill>
              </a:rPr>
              <a:t>$600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6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biome reflects sunlight to maintain global temperature</a:t>
            </a:r>
            <a:endParaRPr dirty="0"/>
          </a:p>
        </p:txBody>
      </p:sp>
      <p:sp>
        <p:nvSpPr>
          <p:cNvPr id="326" name="Google Shape;326;p26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Biodiversity· </a:t>
            </a:r>
            <a:r>
              <a:rPr lang="en" dirty="0">
                <a:solidFill>
                  <a:srgbClr val="FFC319"/>
                </a:solidFill>
              </a:rPr>
              <a:t>$800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7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is known as the ‘lungs of the Earth’</a:t>
            </a:r>
            <a:endParaRPr dirty="0"/>
          </a:p>
        </p:txBody>
      </p:sp>
      <p:sp>
        <p:nvSpPr>
          <p:cNvPr id="332" name="Google Shape;332;p27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Biodiversity· </a:t>
            </a:r>
            <a:r>
              <a:rPr lang="en" dirty="0">
                <a:solidFill>
                  <a:srgbClr val="FFC319"/>
                </a:solidFill>
              </a:rPr>
              <a:t>$1000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555</Words>
  <Application>Microsoft Macintosh PowerPoint</Application>
  <PresentationFormat>On-screen Show (16:9)</PresentationFormat>
  <Paragraphs>81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Calibri</vt:lpstr>
      <vt:lpstr>Bebas Neue</vt:lpstr>
      <vt:lpstr>Della Respira</vt:lpstr>
      <vt:lpstr>Arial</vt:lpstr>
      <vt:lpstr>Jeoparty template</vt:lpstr>
      <vt:lpstr>REACh Jeopardy slideshow</vt:lpstr>
      <vt:lpstr>R.E.A.C.H. EDITION</vt:lpstr>
      <vt:lpstr>GAME RULES</vt:lpstr>
      <vt:lpstr>Panel</vt:lpstr>
      <vt:lpstr>This biome contains cacti, lizards, and sand</vt:lpstr>
      <vt:lpstr>Another term for animals at risk for losing their home</vt:lpstr>
      <vt:lpstr>This biome provides half of the oxygen we breathe as humans</vt:lpstr>
      <vt:lpstr>This biome reflects sunlight to maintain global temperature</vt:lpstr>
      <vt:lpstr>This is known as the ‘lungs of the Earth’</vt:lpstr>
      <vt:lpstr>This form of energy runs out and is non- [….]</vt:lpstr>
      <vt:lpstr>This type of non-renewable energy was formed millions of years ago.</vt:lpstr>
      <vt:lpstr>This form of renewable energy comes from the sun.</vt:lpstr>
      <vt:lpstr>Windmills help generate this type of renewable energy.</vt:lpstr>
      <vt:lpstr>These are the components of fossil fuels.</vt:lpstr>
      <vt:lpstr>Name one way we can reduce pollution.</vt:lpstr>
      <vt:lpstr>This type of pollution makes it difficult to see the stars in the sky.</vt:lpstr>
      <vt:lpstr>This type of pollution affects our drinking supply and marine life.</vt:lpstr>
      <vt:lpstr>When pollutants mix with water in the air and fall onto the Earth.</vt:lpstr>
      <vt:lpstr>This forms when the sun reacts with nitrogen dioxide from power plants or cars.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5. REACH Final Jeopardy.</dc:title>
  <dc:subject/>
  <dc:creator>Challapalli, Ariyani</dc:creator>
  <cp:keywords/>
  <dc:description/>
  <cp:lastModifiedBy>Challapalli, Ariyani</cp:lastModifiedBy>
  <cp:revision>143</cp:revision>
  <dcterms:modified xsi:type="dcterms:W3CDTF">2024-06-09T18:23:24Z</dcterms:modified>
  <cp:category/>
</cp:coreProperties>
</file>