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4"/>
  </p:sldMasterIdLst>
  <p:sldIdLst>
    <p:sldId id="267" r:id="rId5"/>
    <p:sldId id="257" r:id="rId6"/>
    <p:sldId id="258" r:id="rId7"/>
    <p:sldId id="268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utton, Kelli J" initials="HKJ" lastIdx="2" clrIdx="0">
    <p:extLst>
      <p:ext uri="{19B8F6BF-5375-455C-9EA6-DF929625EA0E}">
        <p15:presenceInfo xmlns:p15="http://schemas.microsoft.com/office/powerpoint/2012/main" userId="Hutton, Kelli J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65" d="100"/>
          <a:sy n="65" d="100"/>
        </p:scale>
        <p:origin x="53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utton, Kelli J" userId="d5f0e3fd-694d-4a7b-b53c-8e9c11ace552" providerId="ADAL" clId="{D6604616-4833-4D79-956A-C31ABD1B7196}"/>
    <pc:docChg chg="undo custSel addSld modSld">
      <pc:chgData name="Hutton, Kelli J" userId="d5f0e3fd-694d-4a7b-b53c-8e9c11ace552" providerId="ADAL" clId="{D6604616-4833-4D79-956A-C31ABD1B7196}" dt="2025-05-28T16:40:01.953" v="20" actId="20577"/>
      <pc:docMkLst>
        <pc:docMk/>
      </pc:docMkLst>
      <pc:sldChg chg="modSp add mod">
        <pc:chgData name="Hutton, Kelli J" userId="d5f0e3fd-694d-4a7b-b53c-8e9c11ace552" providerId="ADAL" clId="{D6604616-4833-4D79-956A-C31ABD1B7196}" dt="2025-05-28T16:40:01.953" v="20" actId="20577"/>
        <pc:sldMkLst>
          <pc:docMk/>
          <pc:sldMk cId="1748415479" sldId="268"/>
        </pc:sldMkLst>
        <pc:spChg chg="mod">
          <ac:chgData name="Hutton, Kelli J" userId="d5f0e3fd-694d-4a7b-b53c-8e9c11ace552" providerId="ADAL" clId="{D6604616-4833-4D79-956A-C31ABD1B7196}" dt="2025-05-28T16:40:01.953" v="20" actId="20577"/>
          <ac:spMkLst>
            <pc:docMk/>
            <pc:sldMk cId="1748415479" sldId="268"/>
            <ac:spMk id="2" creationId="{C33810A2-9DEF-B689-F4C2-FAA1604544D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846CE7D5-CF57-46EF-B807-FDD0502418D4}" type="datetimeFigureOut">
              <a:rPr lang="en-US" smtClean="0"/>
              <a:t>5/28/2025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730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988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846CE7D5-CF57-46EF-B807-FDD0502418D4}" type="datetimeFigureOut">
              <a:rPr lang="en-US" smtClean="0"/>
              <a:t>5/28/2025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7168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846CE7D5-CF57-46EF-B807-FDD0502418D4}" type="datetimeFigureOut">
              <a:rPr lang="en-US" smtClean="0"/>
              <a:t>5/28/2025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893702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846CE7D5-CF57-46EF-B807-FDD0502418D4}" type="datetimeFigureOut">
              <a:rPr lang="en-US" smtClean="0"/>
              <a:t>5/28/2025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2646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1756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9226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4080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846CE7D5-CF57-46EF-B807-FDD0502418D4}" type="datetimeFigureOut">
              <a:rPr lang="en-US" smtClean="0"/>
              <a:t>5/28/2025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5678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681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846CE7D5-CF57-46EF-B807-FDD0502418D4}" type="datetimeFigureOut">
              <a:rPr lang="en-US" smtClean="0"/>
              <a:t>5/28/2025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58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4684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5/28/2025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5409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744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4601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206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47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5/28/2025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617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  <p:sldLayoutId id="2147483756" r:id="rId12"/>
    <p:sldLayoutId id="2147483757" r:id="rId13"/>
    <p:sldLayoutId id="2147483758" r:id="rId14"/>
    <p:sldLayoutId id="2147483759" r:id="rId15"/>
    <p:sldLayoutId id="2147483760" r:id="rId16"/>
    <p:sldLayoutId id="2147483761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245809"/>
            <a:ext cx="9144000" cy="1564716"/>
          </a:xfrm>
        </p:spPr>
        <p:txBody>
          <a:bodyPr>
            <a:normAutofit/>
          </a:bodyPr>
          <a:lstStyle/>
          <a:p>
            <a:pPr algn="l"/>
            <a:r>
              <a:rPr lang="en-US" sz="4800" dirty="0">
                <a:cs typeface="Calibri Light"/>
              </a:rPr>
              <a:t>Topic 1Collaborative PowerPoint Presentation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47050"/>
            <a:ext cx="9144000" cy="572583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/>
            <a:r>
              <a:rPr lang="en-US" sz="2400" dirty="0"/>
              <a:t>The Learning Sciences</a:t>
            </a:r>
          </a:p>
        </p:txBody>
      </p:sp>
    </p:spTree>
    <p:extLst>
      <p:ext uri="{BB962C8B-B14F-4D97-AF65-F5344CB8AC3E}">
        <p14:creationId xmlns:p14="http://schemas.microsoft.com/office/powerpoint/2010/main" val="23194260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3000"/>
                <a:shade val="98000"/>
                <a:satMod val="150000"/>
                <a:lumMod val="102000"/>
              </a:schemeClr>
            </a:gs>
            <a:gs pos="50000">
              <a:schemeClr val="bg1">
                <a:tint val="98000"/>
                <a:shade val="90000"/>
                <a:satMod val="130000"/>
                <a:lumMod val="103000"/>
              </a:schemeClr>
            </a:gs>
            <a:gs pos="100000">
              <a:schemeClr val="bg1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26A3F16E-CC60-4737-8CBB-9568A351D3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0CCC90E-8B1F-494C-B7E5-CE8ACB73E4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90507" y="764372"/>
            <a:ext cx="7434070" cy="1432289"/>
          </a:xfrm>
        </p:spPr>
        <p:txBody>
          <a:bodyPr>
            <a:normAutofit/>
          </a:bodyPr>
          <a:lstStyle/>
          <a:p>
            <a:r>
              <a:rPr lang="en-US" sz="3100" b="1">
                <a:cs typeface="Calibri Light"/>
              </a:rPr>
              <a:t>PROMPT</a:t>
            </a:r>
            <a:r>
              <a:rPr lang="en-US" sz="3100">
                <a:cs typeface="Calibri Light"/>
              </a:rPr>
              <a:t>: </a:t>
            </a:r>
            <a:r>
              <a:rPr lang="en-US" sz="3100"/>
              <a:t>Explain how the learning sciences perspective informs UDL. 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C0DABE73-66EA-42B0-AB0A-9FB1C0AD7A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06393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635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E9149531-1AF5-4EA1-8D06-DDF13515ED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3750"/>
          <a:stretch/>
        </p:blipFill>
        <p:spPr>
          <a:xfrm rot="16200000">
            <a:off x="-1265719" y="2187575"/>
            <a:ext cx="6858000" cy="248285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488D0B-8848-493E-977A-2E32AD2685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90507" y="2628900"/>
            <a:ext cx="7454077" cy="3589785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 sz="2000" b="1">
                <a:ea typeface="+mn-lt"/>
                <a:cs typeface="+mn-lt"/>
              </a:rPr>
              <a:t>Response by</a:t>
            </a:r>
            <a:r>
              <a:rPr lang="en-US" sz="2000">
                <a:ea typeface="+mn-lt"/>
                <a:cs typeface="+mn-lt"/>
              </a:rPr>
              <a:t> (name):</a:t>
            </a:r>
          </a:p>
          <a:p>
            <a:pPr marL="0" indent="0">
              <a:buNone/>
            </a:pPr>
            <a:endParaRPr lang="en-US" sz="200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243893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3000"/>
                <a:shade val="98000"/>
                <a:satMod val="150000"/>
                <a:lumMod val="102000"/>
              </a:schemeClr>
            </a:gs>
            <a:gs pos="50000">
              <a:schemeClr val="bg1">
                <a:tint val="98000"/>
                <a:shade val="90000"/>
                <a:satMod val="130000"/>
                <a:lumMod val="103000"/>
              </a:schemeClr>
            </a:gs>
            <a:gs pos="100000">
              <a:schemeClr val="bg1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26A3F16E-CC60-4737-8CBB-9568A351D3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0CCC90E-8B1F-494C-B7E5-CE8ACB73E4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90507" y="764372"/>
            <a:ext cx="7434070" cy="1432289"/>
          </a:xfrm>
        </p:spPr>
        <p:txBody>
          <a:bodyPr>
            <a:normAutofit/>
          </a:bodyPr>
          <a:lstStyle/>
          <a:p>
            <a:r>
              <a:rPr lang="en-US" sz="2800" b="1">
                <a:cs typeface="Calibri Light"/>
              </a:rPr>
              <a:t>PROMPT</a:t>
            </a:r>
            <a:r>
              <a:rPr lang="en-US" sz="2800">
                <a:cs typeface="Calibri Light"/>
              </a:rPr>
              <a:t>: </a:t>
            </a:r>
            <a:r>
              <a:rPr lang="en-US" sz="2800"/>
              <a:t>Determine specific research in the learning sciences that reduces barriers in the learning process.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C0DABE73-66EA-42B0-AB0A-9FB1C0AD7A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06393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635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E9149531-1AF5-4EA1-8D06-DDF13515ED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3750"/>
          <a:stretch/>
        </p:blipFill>
        <p:spPr>
          <a:xfrm rot="16200000">
            <a:off x="-1265719" y="2187575"/>
            <a:ext cx="6858000" cy="248285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488D0B-8848-493E-977A-2E32AD2685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90507" y="2628900"/>
            <a:ext cx="7454077" cy="3589785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 sz="2000" b="1">
                <a:ea typeface="+mn-lt"/>
                <a:cs typeface="+mn-lt"/>
              </a:rPr>
              <a:t>Response by</a:t>
            </a:r>
            <a:r>
              <a:rPr lang="en-US" sz="2000">
                <a:ea typeface="+mn-lt"/>
                <a:cs typeface="+mn-lt"/>
              </a:rPr>
              <a:t> (name):</a:t>
            </a:r>
          </a:p>
          <a:p>
            <a:pPr marL="0" indent="0">
              <a:buNone/>
            </a:pPr>
            <a:endParaRPr lang="en-US" sz="200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247327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3000"/>
                <a:shade val="98000"/>
                <a:satMod val="150000"/>
                <a:lumMod val="102000"/>
              </a:schemeClr>
            </a:gs>
            <a:gs pos="50000">
              <a:schemeClr val="bg1">
                <a:tint val="98000"/>
                <a:shade val="90000"/>
                <a:satMod val="130000"/>
                <a:lumMod val="103000"/>
              </a:schemeClr>
            </a:gs>
            <a:gs pos="100000">
              <a:schemeClr val="bg1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9E88E7B-6740-0A38-6AA0-2DC6039041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DAF9CEF0-EDD7-85E2-9D93-CE907422AE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33810A2-9DEF-B689-F4C2-FAA1604544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90507" y="462116"/>
            <a:ext cx="7434070" cy="1734545"/>
          </a:xfrm>
        </p:spPr>
        <p:txBody>
          <a:bodyPr>
            <a:normAutofit fontScale="90000"/>
          </a:bodyPr>
          <a:lstStyle/>
          <a:p>
            <a:r>
              <a:rPr lang="en-US" sz="2800" b="1" dirty="0">
                <a:cs typeface="Calibri Light"/>
              </a:rPr>
              <a:t>PROMPT</a:t>
            </a:r>
            <a:r>
              <a:rPr lang="en-US" sz="2800">
                <a:cs typeface="Calibri Light"/>
              </a:rPr>
              <a:t>: </a:t>
            </a:r>
            <a:r>
              <a:rPr lang="en-US" sz="2700" b="0" i="0" u="none" strike="noStrike" cap="all">
                <a:solidFill>
                  <a:srgbClr val="000000"/>
                </a:solidFill>
                <a:effectLst/>
                <a:latin typeface="Century Gothic" panose="020B0502020202020204" pitchFamily="34" charset="0"/>
              </a:rPr>
              <a:t>Discuss </a:t>
            </a:r>
            <a:r>
              <a:rPr lang="en-US" sz="2700" b="0" i="0" u="none" strike="noStrike" cap="all" dirty="0">
                <a:solidFill>
                  <a:srgbClr val="000000"/>
                </a:solidFill>
                <a:effectLst/>
                <a:latin typeface="Century Gothic" panose="020B0502020202020204" pitchFamily="34" charset="0"/>
              </a:rPr>
              <a:t>the ways shifting the focus from fixed learning </a:t>
            </a:r>
            <a:r>
              <a:rPr lang="en-US" sz="2700" b="0" i="1" u="none" strike="noStrike" cap="all" dirty="0">
                <a:solidFill>
                  <a:srgbClr val="000000"/>
                </a:solidFill>
                <a:effectLst/>
                <a:latin typeface="Century Gothic" panose="020B0502020202020204" pitchFamily="34" charset="0"/>
              </a:rPr>
              <a:t>styles</a:t>
            </a:r>
            <a:r>
              <a:rPr lang="en-US" sz="2700" b="0" i="0" u="none" strike="noStrike" cap="all" dirty="0">
                <a:solidFill>
                  <a:srgbClr val="000000"/>
                </a:solidFill>
                <a:effectLst/>
                <a:latin typeface="Century Gothic" panose="020B0502020202020204" pitchFamily="34" charset="0"/>
              </a:rPr>
              <a:t> to learning </a:t>
            </a:r>
            <a:r>
              <a:rPr lang="en-US" sz="2700" b="0" i="1" u="none" strike="noStrike" cap="all" dirty="0">
                <a:solidFill>
                  <a:srgbClr val="000000"/>
                </a:solidFill>
                <a:effectLst/>
                <a:latin typeface="Century Gothic" panose="020B0502020202020204" pitchFamily="34" charset="0"/>
              </a:rPr>
              <a:t>preference</a:t>
            </a:r>
            <a:r>
              <a:rPr lang="en-US" sz="2700" b="0" i="0" u="none" strike="noStrike" cap="all" dirty="0">
                <a:solidFill>
                  <a:srgbClr val="000000"/>
                </a:solidFill>
                <a:effectLst/>
                <a:latin typeface="Century Gothic" panose="020B0502020202020204" pitchFamily="34" charset="0"/>
              </a:rPr>
              <a:t>s can inform teaching practices and improve student learning experiences.</a:t>
            </a:r>
            <a:endParaRPr lang="en-US" sz="2800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23C7187-A6A4-678C-D2A1-896902C5EE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06393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635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5DEBBFE3-130B-CCF4-E8E6-1779048F8D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3750"/>
          <a:stretch/>
        </p:blipFill>
        <p:spPr>
          <a:xfrm rot="16200000">
            <a:off x="-1265719" y="2187575"/>
            <a:ext cx="6858000" cy="248285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D6FC48-575A-0C0A-659D-86AD1BF961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90507" y="2628900"/>
            <a:ext cx="7454077" cy="3589785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 sz="2000" b="1">
                <a:ea typeface="+mn-lt"/>
                <a:cs typeface="+mn-lt"/>
              </a:rPr>
              <a:t>Response by</a:t>
            </a:r>
            <a:r>
              <a:rPr lang="en-US" sz="2000">
                <a:ea typeface="+mn-lt"/>
                <a:cs typeface="+mn-lt"/>
              </a:rPr>
              <a:t> (name):</a:t>
            </a:r>
          </a:p>
          <a:p>
            <a:pPr marL="0" indent="0">
              <a:buNone/>
            </a:pPr>
            <a:endParaRPr lang="en-US" sz="200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48415479"/>
      </p:ext>
    </p:extLst>
  </p:cSld>
  <p:clrMapOvr>
    <a:masterClrMapping/>
  </p:clrMapOvr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01D17D"/>
      </a:accent1>
      <a:accent2>
        <a:srgbClr val="84C72A"/>
      </a:accent2>
      <a:accent3>
        <a:srgbClr val="E1D126"/>
      </a:accent3>
      <a:accent4>
        <a:srgbClr val="E29932"/>
      </a:accent4>
      <a:accent5>
        <a:srgbClr val="E56526"/>
      </a:accent5>
      <a:accent6>
        <a:srgbClr val="D63731"/>
      </a:accent6>
      <a:hlink>
        <a:srgbClr val="35FA7F"/>
      </a:hlink>
      <a:folHlink>
        <a:srgbClr val="BAFC85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2B2A868B-6BC2-4B3E-98B9-1258F41035DE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8DBD742B7452445A5A89D2C9CC472CE" ma:contentTypeVersion="14" ma:contentTypeDescription="Create a new document." ma:contentTypeScope="" ma:versionID="078b0dadb5f2b6d9e355b67daac8a17b">
  <xsd:schema xmlns:xsd="http://www.w3.org/2001/XMLSchema" xmlns:xs="http://www.w3.org/2001/XMLSchema" xmlns:p="http://schemas.microsoft.com/office/2006/metadata/properties" xmlns:ns3="141132d6-b1b2-478b-ad6a-8b3fe04d55e5" xmlns:ns4="decddc14-b174-40a8-af1e-b8b7636c5e42" targetNamespace="http://schemas.microsoft.com/office/2006/metadata/properties" ma:root="true" ma:fieldsID="21d3b90bd9c3b1435215985c4c0bc442" ns3:_="" ns4:_="">
    <xsd:import namespace="141132d6-b1b2-478b-ad6a-8b3fe04d55e5"/>
    <xsd:import namespace="decddc14-b174-40a8-af1e-b8b7636c5e42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1132d6-b1b2-478b-ad6a-8b3fe04d55e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cddc14-b174-40a8-af1e-b8b7636c5e42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5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8D295D7-8980-472B-95FA-21C4448E570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6492B32-F6BC-47E6-9A7C-1D6FAE4AE7D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41132d6-b1b2-478b-ad6a-8b3fe04d55e5"/>
    <ds:schemaRef ds:uri="decddc14-b174-40a8-af1e-b8b7636c5e4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308298F-DB4F-4C4F-BCE1-4F922F15C1F9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75</Words>
  <Application>Microsoft Office PowerPoint</Application>
  <PresentationFormat>Widescreen</PresentationFormat>
  <Paragraphs>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Century Gothic</vt:lpstr>
      <vt:lpstr>Vapor Trail</vt:lpstr>
      <vt:lpstr>Topic 1Collaborative PowerPoint Presentation</vt:lpstr>
      <vt:lpstr>PROMPT: Explain how the learning sciences perspective informs UDL. </vt:lpstr>
      <vt:lpstr>PROMPT: Determine specific research in the learning sciences that reduces barriers in the learning process.</vt:lpstr>
      <vt:lpstr>PROMPT: Discuss the ways shifting the focus from fixed learning styles to learning preferences can inform teaching practices and improve student learning experiences.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Collaborative PowerPoint Presentation</dc:title>
  <dc:creator>Hutton, Kelli J</dc:creator>
  <cp:lastModifiedBy>Hutton, Kelli J</cp:lastModifiedBy>
  <cp:revision>4</cp:revision>
  <dcterms:created xsi:type="dcterms:W3CDTF">2021-06-30T18:22:47Z</dcterms:created>
  <dcterms:modified xsi:type="dcterms:W3CDTF">2025-05-28T16:40:09Z</dcterms:modified>
</cp:coreProperties>
</file>