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sldIdLst>
    <p:sldId id="257" r:id="rId2"/>
    <p:sldId id="258" r:id="rId3"/>
    <p:sldId id="282" r:id="rId4"/>
    <p:sldId id="283" r:id="rId5"/>
    <p:sldId id="270" r:id="rId6"/>
    <p:sldId id="278" r:id="rId7"/>
    <p:sldId id="272" r:id="rId8"/>
    <p:sldId id="281" r:id="rId9"/>
    <p:sldId id="279" r:id="rId10"/>
    <p:sldId id="280" r:id="rId11"/>
    <p:sldId id="259" r:id="rId12"/>
    <p:sldId id="284" r:id="rId13"/>
    <p:sldId id="271" r:id="rId14"/>
    <p:sldId id="273" r:id="rId15"/>
    <p:sldId id="260" r:id="rId16"/>
    <p:sldId id="274" r:id="rId17"/>
    <p:sldId id="275" r:id="rId18"/>
    <p:sldId id="286" r:id="rId19"/>
    <p:sldId id="287" r:id="rId20"/>
    <p:sldId id="261" r:id="rId21"/>
    <p:sldId id="276" r:id="rId22"/>
    <p:sldId id="277" r:id="rId23"/>
    <p:sldId id="269" r:id="rId2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000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54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0001" y="1449147"/>
            <a:ext cx="10572000" cy="2971051"/>
          </a:xfrm>
        </p:spPr>
        <p:txBody>
          <a:bodyPr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0001" y="5280847"/>
            <a:ext cx="10572000" cy="434974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A5D06-C1F6-4795-B751-C77CC6BB4991}" type="datetimeFigureOut">
              <a:rPr lang="en-US" smtClean="0"/>
              <a:t>8/4/2025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315DB7-FAD4-4D4F-842A-B63CB6B87D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68620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363651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A5D06-C1F6-4795-B751-C77CC6BB4991}" type="datetimeFigureOut">
              <a:rPr lang="en-US" smtClean="0"/>
              <a:t>8/4/2025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315DB7-FAD4-4D4F-842A-B63CB6B87D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72937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7"/>
          <p:cNvSpPr/>
          <p:nvPr/>
        </p:nvSpPr>
        <p:spPr bwMode="auto">
          <a:xfrm>
            <a:off x="0" y="1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0" y="0"/>
                </a:moveTo>
                <a:lnTo>
                  <a:pt x="5760" y="0"/>
                </a:lnTo>
                <a:lnTo>
                  <a:pt x="5760" y="3090"/>
                </a:lnTo>
                <a:lnTo>
                  <a:pt x="4817" y="3090"/>
                </a:lnTo>
                <a:lnTo>
                  <a:pt x="4637" y="3270"/>
                </a:lnTo>
                <a:lnTo>
                  <a:pt x="4637" y="3270"/>
                </a:lnTo>
                <a:lnTo>
                  <a:pt x="4633" y="3272"/>
                </a:lnTo>
                <a:lnTo>
                  <a:pt x="4627" y="3275"/>
                </a:lnTo>
                <a:lnTo>
                  <a:pt x="4621" y="3278"/>
                </a:lnTo>
                <a:lnTo>
                  <a:pt x="4616" y="3278"/>
                </a:lnTo>
                <a:lnTo>
                  <a:pt x="4610" y="3278"/>
                </a:lnTo>
                <a:lnTo>
                  <a:pt x="4605" y="3275"/>
                </a:lnTo>
                <a:lnTo>
                  <a:pt x="4599" y="3272"/>
                </a:lnTo>
                <a:lnTo>
                  <a:pt x="4595" y="3270"/>
                </a:lnTo>
                <a:lnTo>
                  <a:pt x="4415" y="3090"/>
                </a:lnTo>
                <a:lnTo>
                  <a:pt x="0" y="309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2951396"/>
            <a:ext cx="10561418" cy="1468800"/>
          </a:xfrm>
        </p:spPr>
        <p:txBody>
          <a:bodyPr anchor="b"/>
          <a:lstStyle>
            <a:lvl1pPr algn="r">
              <a:defRPr sz="4800" b="1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5281201"/>
            <a:ext cx="10561418" cy="433955"/>
          </a:xfrm>
        </p:spPr>
        <p:txBody>
          <a:bodyPr anchor="t">
            <a:no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A5D06-C1F6-4795-B751-C77CC6BB4991}" type="datetimeFigureOut">
              <a:rPr lang="en-US" smtClean="0"/>
              <a:t>8/4/2025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315DB7-FAD4-4D4F-842A-B63CB6B87D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49496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363876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7415" y="2222287"/>
            <a:ext cx="5194583" cy="3638764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A5D06-C1F6-4795-B751-C77CC6BB4991}" type="datetimeFigureOut">
              <a:rPr lang="en-US" smtClean="0"/>
              <a:t>8/4/2025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315DB7-FAD4-4D4F-842A-B63CB6B87D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4612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4728" y="2174875"/>
            <a:ext cx="5189857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4729" y="2751138"/>
            <a:ext cx="5189856" cy="3109913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7415" y="2174875"/>
            <a:ext cx="5194583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7415" y="2751138"/>
            <a:ext cx="5194583" cy="3109913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A5D06-C1F6-4795-B751-C77CC6BB4991}" type="datetimeFigureOut">
              <a:rPr lang="en-US" smtClean="0"/>
              <a:t>8/4/2025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315DB7-FAD4-4D4F-842A-B63CB6B87D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68747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A5D06-C1F6-4795-B751-C77CC6BB4991}" type="datetimeFigureOut">
              <a:rPr lang="en-US" smtClean="0"/>
              <a:t>8/4/2025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315DB7-FAD4-4D4F-842A-B63CB6B87D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46196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A5D06-C1F6-4795-B751-C77CC6BB4991}" type="datetimeFigureOut">
              <a:rPr lang="en-US" smtClean="0"/>
              <a:t>8/4/2025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315DB7-FAD4-4D4F-842A-B63CB6B87D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12684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1073151" y="446087"/>
            <a:ext cx="3547533" cy="1814651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3151" y="446088"/>
            <a:ext cx="3547533" cy="161839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446088"/>
            <a:ext cx="6252633" cy="541496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3151" y="2260738"/>
            <a:ext cx="3547533" cy="360031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A5D06-C1F6-4795-B751-C77CC6BB4991}" type="datetimeFigureOut">
              <a:rPr lang="en-US" smtClean="0"/>
              <a:t>8/4/2025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315DB7-FAD4-4D4F-842A-B63CB6B87D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06820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4728" y="727522"/>
            <a:ext cx="4852988" cy="1617163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Picture Placeholder 11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6098117" y="0"/>
            <a:ext cx="6093883" cy="6858000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algn="ctr">
              <a:buFontTx/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4728" y="2344684"/>
            <a:ext cx="4852988" cy="3516365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85810" y="6041362"/>
            <a:ext cx="976879" cy="365125"/>
          </a:xfrm>
        </p:spPr>
        <p:txBody>
          <a:bodyPr/>
          <a:lstStyle/>
          <a:p>
            <a:fld id="{840A5D06-C1F6-4795-B751-C77CC6BB4991}" type="datetimeFigureOut">
              <a:rPr lang="en-US" smtClean="0"/>
              <a:t>8/4/2025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0396" y="6041362"/>
            <a:ext cx="3295413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862689" y="5915888"/>
            <a:ext cx="1062155" cy="490599"/>
          </a:xfrm>
        </p:spPr>
        <p:txBody>
          <a:bodyPr/>
          <a:lstStyle/>
          <a:p>
            <a:fld id="{80315DB7-FAD4-4D4F-842A-B63CB6B87D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46654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800600"/>
            <a:ext cx="10561418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5" name="Picture Placeholder 14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0" y="0"/>
            <a:ext cx="12192000" cy="4800600"/>
          </a:xfrm>
          <a:custGeom>
            <a:avLst/>
            <a:gdLst/>
            <a:ahLst/>
            <a:cxnLst/>
            <a:rect l="0" t="0" r="r" b="b"/>
            <a:pathLst>
              <a:path w="5760" h="3289">
                <a:moveTo>
                  <a:pt x="5760" y="0"/>
                </a:moveTo>
                <a:lnTo>
                  <a:pt x="0" y="0"/>
                </a:lnTo>
                <a:lnTo>
                  <a:pt x="0" y="3100"/>
                </a:lnTo>
                <a:lnTo>
                  <a:pt x="943" y="3100"/>
                </a:lnTo>
                <a:lnTo>
                  <a:pt x="1123" y="3281"/>
                </a:lnTo>
                <a:lnTo>
                  <a:pt x="1123" y="3281"/>
                </a:lnTo>
                <a:lnTo>
                  <a:pt x="1127" y="3283"/>
                </a:lnTo>
                <a:lnTo>
                  <a:pt x="1133" y="3286"/>
                </a:lnTo>
                <a:lnTo>
                  <a:pt x="1139" y="3289"/>
                </a:lnTo>
                <a:lnTo>
                  <a:pt x="1144" y="3289"/>
                </a:lnTo>
                <a:lnTo>
                  <a:pt x="1150" y="3289"/>
                </a:lnTo>
                <a:lnTo>
                  <a:pt x="1155" y="3286"/>
                </a:lnTo>
                <a:lnTo>
                  <a:pt x="1161" y="3283"/>
                </a:lnTo>
                <a:lnTo>
                  <a:pt x="1165" y="3281"/>
                </a:lnTo>
                <a:lnTo>
                  <a:pt x="1345" y="3100"/>
                </a:lnTo>
                <a:lnTo>
                  <a:pt x="5760" y="3100"/>
                </a:lnTo>
                <a:lnTo>
                  <a:pt x="5760" y="0"/>
                </a:lnTo>
                <a:close/>
              </a:path>
            </a:pathLst>
          </a:custGeom>
          <a:noFill/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0000" y="5367338"/>
            <a:ext cx="10561418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A5D06-C1F6-4795-B751-C77CC6BB4991}" type="datetimeFigureOut">
              <a:rPr lang="en-US" smtClean="0"/>
              <a:t>8/4/2025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315DB7-FAD4-4D4F-842A-B63CB6B87D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13623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>
            <a:spLocks noChangeAspect="1"/>
          </p:cNvSpPr>
          <p:nvPr/>
        </p:nvSpPr>
        <p:spPr bwMode="auto">
          <a:xfrm>
            <a:off x="631697" y="1081456"/>
            <a:ext cx="6332416" cy="3239188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0985" y="1238502"/>
            <a:ext cx="5893840" cy="2645912"/>
          </a:xfrm>
        </p:spPr>
        <p:txBody>
          <a:bodyPr anchor="b"/>
          <a:lstStyle>
            <a:lvl1pPr algn="l">
              <a:defRPr sz="4200" b="1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3190" y="4443680"/>
            <a:ext cx="5891636" cy="713241"/>
          </a:xfrm>
        </p:spPr>
        <p:txBody>
          <a:bodyPr anchor="t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7574642" y="1081456"/>
            <a:ext cx="3810001" cy="407546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A5D06-C1F6-4795-B751-C77CC6BB4991}" type="datetimeFigureOut">
              <a:rPr lang="en-US" smtClean="0"/>
              <a:t>8/4/2025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315DB7-FAD4-4D4F-842A-B63CB6B87D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4942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6"/>
          <p:cNvSpPr>
            <a:spLocks noChangeAspect="1"/>
          </p:cNvSpPr>
          <p:nvPr/>
        </p:nvSpPr>
        <p:spPr bwMode="auto">
          <a:xfrm>
            <a:off x="1140884" y="2286585"/>
            <a:ext cx="4895115" cy="2503972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8" name="Title 1"/>
          <p:cNvSpPr>
            <a:spLocks noGrp="1"/>
          </p:cNvSpPr>
          <p:nvPr>
            <p:ph type="title"/>
          </p:nvPr>
        </p:nvSpPr>
        <p:spPr>
          <a:xfrm>
            <a:off x="1357089" y="2435957"/>
            <a:ext cx="4382521" cy="2007789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6156000" y="2286000"/>
            <a:ext cx="4880300" cy="229552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A5D06-C1F6-4795-B751-C77CC6BB4991}" type="datetimeFigureOut">
              <a:rPr lang="en-US" smtClean="0"/>
              <a:t>8/4/2025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315DB7-FAD4-4D4F-842A-B63CB6B87D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183341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A5D06-C1F6-4795-B751-C77CC6BB4991}" type="datetimeFigureOut">
              <a:rPr lang="en-US" smtClean="0"/>
              <a:t>8/4/2025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315DB7-FAD4-4D4F-842A-B63CB6B87D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455699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7669651" y="446089"/>
            <a:ext cx="4522349" cy="5414962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183540" y="586171"/>
            <a:ext cx="2494791" cy="51347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001" y="446089"/>
            <a:ext cx="6611540" cy="5414962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A5D06-C1F6-4795-B751-C77CC6BB4991}" type="datetimeFigureOut">
              <a:rPr lang="en-US" smtClean="0"/>
              <a:t>8/4/2025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315DB7-FAD4-4D4F-842A-B63CB6B87D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63864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  <a:prstGeom prst="rect">
            <a:avLst/>
          </a:prstGeom>
          <a:effectLst>
            <a:outerShdw blurRad="50800" dir="14400000">
              <a:srgbClr val="000000">
                <a:alpha val="60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2184401"/>
            <a:ext cx="10563285" cy="3674397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1514" y="6041362"/>
            <a:ext cx="864432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334626" y="6041362"/>
            <a:ext cx="1343706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840A5D06-C1F6-4795-B751-C77CC6BB4991}" type="datetimeFigureOut">
              <a:rPr lang="en-US" smtClean="0"/>
              <a:t>8/4/2025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78331" y="5915888"/>
            <a:ext cx="1062155" cy="490599"/>
          </a:xfrm>
          <a:prstGeom prst="rect">
            <a:avLst/>
          </a:prstGeom>
        </p:spPr>
        <p:txBody>
          <a:bodyPr vert="horz" lIns="91440" tIns="45720" rIns="91440" bIns="10800" rtlCol="0" anchor="b"/>
          <a:lstStyle>
            <a:lvl1pPr algn="r">
              <a:defRPr sz="2000">
                <a:solidFill>
                  <a:schemeClr val="accent1"/>
                </a:solidFill>
              </a:defRPr>
            </a:lvl1pPr>
          </a:lstStyle>
          <a:p>
            <a:fld id="{80315DB7-FAD4-4D4F-842A-B63CB6B87D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549413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</p:sldLayoutIdLst>
  <p:txStyles>
    <p:titleStyle>
      <a:lvl1pPr algn="l" defTabSz="457200" rtl="0" eaLnBrk="1" latinLnBrk="0" hangingPunct="1">
        <a:spcBef>
          <a:spcPct val="0"/>
        </a:spcBef>
        <a:buNone/>
        <a:defRPr sz="4000" b="1" kern="1200">
          <a:solidFill>
            <a:srgbClr val="FEFEFE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4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FA7F04-DE28-39D9-BCC5-19DB1041E82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10001" y="1449147"/>
            <a:ext cx="10572000" cy="2971051"/>
          </a:xfrm>
        </p:spPr>
        <p:txBody>
          <a:bodyPr>
            <a:normAutofit/>
          </a:bodyPr>
          <a:lstStyle/>
          <a:p>
            <a:r>
              <a:rPr lang="en-US"/>
              <a:t>Radiation Side Effects and Treatment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D275872-FA0E-6CA9-8610-8426A64E3E8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0080" y="5281613"/>
            <a:ext cx="10742295" cy="1402651"/>
          </a:xfrm>
        </p:spPr>
        <p:txBody>
          <a:bodyPr>
            <a:normAutofit/>
          </a:bodyPr>
          <a:lstStyle/>
          <a:p>
            <a:r>
              <a:rPr lang="en-US" dirty="0"/>
              <a:t>3105 – Patient Care Lab</a:t>
            </a:r>
          </a:p>
          <a:p>
            <a:r>
              <a:rPr lang="en-US" dirty="0"/>
              <a:t>Lauren Horton</a:t>
            </a:r>
          </a:p>
        </p:txBody>
      </p:sp>
    </p:spTree>
    <p:extLst>
      <p:ext uri="{BB962C8B-B14F-4D97-AF65-F5344CB8AC3E}">
        <p14:creationId xmlns:p14="http://schemas.microsoft.com/office/powerpoint/2010/main" val="24172161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91B8DE-1174-5F4F-4B9A-79CE599B3D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b">
            <a:normAutofit/>
          </a:bodyPr>
          <a:lstStyle/>
          <a:p>
            <a:r>
              <a:rPr lang="en-US"/>
              <a:t>Today we will cover: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409C22-B7A8-F946-2DD0-24B2393BDE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Side effects of different cancers</a:t>
            </a:r>
          </a:p>
          <a:p>
            <a:r>
              <a:rPr lang="en-US" dirty="0"/>
              <a:t>Symptom treatments</a:t>
            </a:r>
          </a:p>
          <a:p>
            <a:r>
              <a:rPr lang="en-US" dirty="0"/>
              <a:t>Nutrition Plans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75608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75440F-CCA9-453D-3248-23E53A6CB4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b">
            <a:normAutofit/>
          </a:bodyPr>
          <a:lstStyle/>
          <a:p>
            <a:r>
              <a:rPr lang="en-US"/>
              <a:t>Types of Head and Neck Cancers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004F60-7E8F-11B3-9AC0-3C7436B107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/>
              <a:t>Oral Cavity Cancers</a:t>
            </a:r>
          </a:p>
          <a:p>
            <a:pPr lvl="1"/>
            <a:r>
              <a:rPr lang="en-US"/>
              <a:t>Lip, floor of mouth, tongue </a:t>
            </a:r>
          </a:p>
          <a:p>
            <a:r>
              <a:rPr lang="en-US"/>
              <a:t>Pharynx Region Cancers</a:t>
            </a:r>
          </a:p>
          <a:p>
            <a:pPr lvl="1"/>
            <a:r>
              <a:rPr lang="en-US"/>
              <a:t>Oropharynx</a:t>
            </a:r>
          </a:p>
          <a:p>
            <a:pPr lvl="2"/>
            <a:r>
              <a:rPr lang="en-US"/>
              <a:t>Base of tongue, tonsils, soft palate</a:t>
            </a:r>
          </a:p>
          <a:p>
            <a:pPr lvl="1"/>
            <a:r>
              <a:rPr lang="en-US"/>
              <a:t>Nasopharynx</a:t>
            </a:r>
          </a:p>
          <a:p>
            <a:pPr lvl="2"/>
            <a:r>
              <a:rPr lang="en-US"/>
              <a:t>Posteriosuperior pharyngeal wall and lateral pharyngeal wall, eustachian tube orifice, adenoids</a:t>
            </a:r>
          </a:p>
          <a:p>
            <a:pPr lvl="1"/>
            <a:r>
              <a:rPr lang="en-US"/>
              <a:t>Hypopharynx, aka laryngopharynx</a:t>
            </a:r>
          </a:p>
          <a:p>
            <a:pPr lvl="2"/>
            <a:r>
              <a:rPr lang="en-US"/>
              <a:t>Pyriform sinuses, postcricoid, posterior pharyngeal walls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03547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4C9FA5-FFAF-FA14-83C9-F153A77030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b">
            <a:normAutofit/>
          </a:bodyPr>
          <a:lstStyle/>
          <a:p>
            <a:r>
              <a:rPr lang="en-US"/>
              <a:t>Head and Neck Cancers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43F27A-3BDA-9DD1-9D03-CADE009C14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/>
              <a:t>Radiation Side effects:</a:t>
            </a:r>
          </a:p>
          <a:p>
            <a:pPr lvl="1"/>
            <a:r>
              <a:rPr lang="en-US"/>
              <a:t>Dysphagia – difficulty swallowing  </a:t>
            </a:r>
          </a:p>
          <a:p>
            <a:pPr lvl="1"/>
            <a:r>
              <a:rPr lang="en-US"/>
              <a:t>Periodontal Disease and Caries – healing is poor after radiation treatment, so extractions after radiation are not recommended and can lead to osteoradionecrosis</a:t>
            </a:r>
          </a:p>
          <a:p>
            <a:pPr lvl="1"/>
            <a:r>
              <a:rPr lang="en-US"/>
              <a:t>Malnutrition</a:t>
            </a:r>
          </a:p>
          <a:p>
            <a:pPr lvl="1"/>
            <a:r>
              <a:rPr lang="en-US"/>
              <a:t>Mucositis/Stomatitis – mucous membranes are extremely radiosensitive. When they are irradiated, the membrane becomes inflamed and can slough off leaving a painful ulcerated surface</a:t>
            </a:r>
          </a:p>
          <a:p>
            <a:pPr lvl="1"/>
            <a:r>
              <a:rPr lang="en-US"/>
              <a:t>Xerostomia – dry mouth that can lead to dental caries and oral infections</a:t>
            </a:r>
          </a:p>
          <a:p>
            <a:pPr lvl="1"/>
            <a:r>
              <a:rPr lang="en-US"/>
              <a:t>Taste Changes</a:t>
            </a:r>
          </a:p>
          <a:p>
            <a:pPr lvl="1"/>
            <a:r>
              <a:rPr lang="en-US"/>
              <a:t>Dry eye – lacrimal glands</a:t>
            </a:r>
          </a:p>
          <a:p>
            <a:pPr lvl="1"/>
            <a:r>
              <a:rPr lang="en-US"/>
              <a:t>Skin Reactions – erythema, dryness, moist desquamation</a:t>
            </a:r>
          </a:p>
        </p:txBody>
      </p:sp>
    </p:spTree>
    <p:extLst>
      <p:ext uri="{BB962C8B-B14F-4D97-AF65-F5344CB8AC3E}">
        <p14:creationId xmlns:p14="http://schemas.microsoft.com/office/powerpoint/2010/main" val="39819080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E975D2-687B-808F-1C7A-467A7DC04C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b">
            <a:normAutofit/>
          </a:bodyPr>
          <a:lstStyle/>
          <a:p>
            <a:r>
              <a:rPr lang="en-US"/>
              <a:t>Head and Neck Cancer Diet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AE1927-10E4-FDAA-2600-3244B57EA2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/>
              <a:t>Most patients that present with head and neck cancers have likely already lost some weight so maintaining a healthy weight is priority</a:t>
            </a:r>
          </a:p>
          <a:p>
            <a:r>
              <a:rPr lang="en-US"/>
              <a:t>Head and Neck Patients need to ensure they are staying hydrated and drinking plenty of water at each meal </a:t>
            </a:r>
          </a:p>
          <a:p>
            <a:r>
              <a:rPr lang="en-US"/>
              <a:t>Swallowing non pureed food can be challenging as treatment progresses, so liquid diet is recommended when swallowing becomes hard. </a:t>
            </a:r>
          </a:p>
          <a:p>
            <a:r>
              <a:rPr lang="en-US"/>
              <a:t>Ensure protein drinks or something similar is recommended to ensure the patients are get plenty of calories.</a:t>
            </a:r>
          </a:p>
          <a:p>
            <a:r>
              <a:rPr lang="en-US"/>
              <a:t>If a patient is not consuming food, they need to have approximately 2 ensure drinks per meal with a glass of water.</a:t>
            </a:r>
          </a:p>
          <a:p>
            <a:r>
              <a:rPr lang="en-US"/>
              <a:t>If a patient is no longer able to swallow, they will receive nutrition through their peg tube 3-4 times a day. </a:t>
            </a:r>
          </a:p>
        </p:txBody>
      </p:sp>
    </p:spTree>
    <p:extLst>
      <p:ext uri="{BB962C8B-B14F-4D97-AF65-F5344CB8AC3E}">
        <p14:creationId xmlns:p14="http://schemas.microsoft.com/office/powerpoint/2010/main" val="955379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89DFA9-9127-4CE7-7E4A-74A70AE6DF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b">
            <a:normAutofit/>
          </a:bodyPr>
          <a:lstStyle/>
          <a:p>
            <a:r>
              <a:rPr lang="en-US"/>
              <a:t>Diet Avoidance List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380127-4BA1-9D24-71C6-3E77A6E0D8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/>
              <a:t>Spicy food</a:t>
            </a:r>
          </a:p>
          <a:p>
            <a:r>
              <a:rPr lang="en-US"/>
              <a:t>Coarse or raw veggies</a:t>
            </a:r>
          </a:p>
          <a:p>
            <a:r>
              <a:rPr lang="en-US"/>
              <a:t>Crackers and chips</a:t>
            </a:r>
          </a:p>
          <a:p>
            <a:r>
              <a:rPr lang="en-US"/>
              <a:t>Nuts</a:t>
            </a:r>
          </a:p>
          <a:p>
            <a:r>
              <a:rPr lang="en-US"/>
              <a:t>Sugary snacks</a:t>
            </a:r>
          </a:p>
          <a:p>
            <a:r>
              <a:rPr lang="en-US"/>
              <a:t>Mouthwash with alcohol</a:t>
            </a:r>
          </a:p>
          <a:p>
            <a:r>
              <a:rPr lang="en-US"/>
              <a:t>Cold/hot food and drinks</a:t>
            </a:r>
          </a:p>
        </p:txBody>
      </p:sp>
    </p:spTree>
    <p:extLst>
      <p:ext uri="{BB962C8B-B14F-4D97-AF65-F5344CB8AC3E}">
        <p14:creationId xmlns:p14="http://schemas.microsoft.com/office/powerpoint/2010/main" val="4229333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D94441-C4E9-223D-64DC-2A99964D0C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b">
            <a:normAutofit fontScale="90000"/>
          </a:bodyPr>
          <a:lstStyle/>
          <a:p>
            <a:r>
              <a:rPr lang="en-US"/>
              <a:t>Head and Neck Cancer Symptom Management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41E58B-E53F-4186-FC1F-0F644DC9BF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/>
              <a:t>Dysphagia – magic mouth wash, peg tube feedings</a:t>
            </a:r>
          </a:p>
          <a:p>
            <a:r>
              <a:rPr lang="en-US"/>
              <a:t>Xerostomia – saliva substitutes like Xerolube help decrease the mouth dryness</a:t>
            </a:r>
          </a:p>
          <a:p>
            <a:r>
              <a:rPr lang="en-US"/>
              <a:t>Skin reactions </a:t>
            </a:r>
          </a:p>
          <a:p>
            <a:pPr lvl="1"/>
            <a:r>
              <a:rPr lang="en-US"/>
              <a:t>Moisturize locations and gels for dry desquamation</a:t>
            </a:r>
          </a:p>
          <a:p>
            <a:pPr lvl="1"/>
            <a:r>
              <a:rPr lang="en-US"/>
              <a:t>Hydrocortisone cream can be applied to irritated, inflamed skin</a:t>
            </a:r>
          </a:p>
          <a:p>
            <a:pPr lvl="2"/>
            <a:r>
              <a:rPr lang="en-US"/>
              <a:t>Do not apply to moist skin as it can cause an infection</a:t>
            </a:r>
          </a:p>
          <a:p>
            <a:pPr lvl="1"/>
            <a:r>
              <a:rPr lang="en-US"/>
              <a:t>Domeboro for moist desquamation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83237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34EFEB2-7E3E-6446-1AE7-D823DF8F3A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1246" y="428017"/>
            <a:ext cx="7173947" cy="6001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94433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3283541-DE4C-6EBC-8E0A-ABBFEE9DDA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67087" y="700087"/>
            <a:ext cx="5457825" cy="545782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F8FA99A-E7A1-8F0A-CDC0-F2CBB9F4CAFF}"/>
              </a:ext>
            </a:extLst>
          </p:cNvPr>
          <p:cNvSpPr txBox="1"/>
          <p:nvPr/>
        </p:nvSpPr>
        <p:spPr>
          <a:xfrm>
            <a:off x="3269996" y="6157912"/>
            <a:ext cx="6101080" cy="1846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00" dirty="0"/>
              <a:t>https://www.walmart.com/ip/Domeboro-Soothing-Soak-Rash-Relief-Astringent-one-box-of-12-packets-Each/443977654?wmlspartner=wlpa&amp;selectedSellerId=348&amp;adid=22222222227443977654_348_14069003552_202077872&amp;wl0=&amp;wl1=g&amp;wl2=c&amp;wl3=42423897272&amp;wl4=pla-319455734609&amp;wl5=9011160&amp;wl6=&amp;wl7=&amp;wl8=&amp;wl9=pla&amp;wl10=111838607&amp;wl11=online&amp;wl12=443977654_348&amp;veh=sem&amp;gad_source=1&amp;gad_campaignid=202077872&amp;gbraid=0AAAAADmfBIr3c6kWZ7iXITRO3gPq2ZHVH&amp;gclid=EAIaIQobChMIj-DY56_xjgMVfC7UAR1ngRAOEAQYASABEgKOYfD_BwE</a:t>
            </a:r>
          </a:p>
        </p:txBody>
      </p:sp>
    </p:spTree>
    <p:extLst>
      <p:ext uri="{BB962C8B-B14F-4D97-AF65-F5344CB8AC3E}">
        <p14:creationId xmlns:p14="http://schemas.microsoft.com/office/powerpoint/2010/main" val="40551443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2B69979-7B84-1089-B5FE-D54E84E32F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66024" y="3901440"/>
            <a:ext cx="2897151" cy="257618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2CB2AE0-A4F4-9C7A-7507-E71E6727B7A6}"/>
              </a:ext>
            </a:extLst>
          </p:cNvPr>
          <p:cNvSpPr txBox="1"/>
          <p:nvPr/>
        </p:nvSpPr>
        <p:spPr>
          <a:xfrm>
            <a:off x="7179564" y="6477624"/>
            <a:ext cx="610108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00" dirty="0"/>
              <a:t>https://www.google.com/search?sca_esv=b0c8a5b5dae9aa98&amp;rlz=1C1GCEA_enUS1052US1052&amp;udm=2&amp;fbs=AIIjpHxU7SXXniUZfeShr2fp4giZjSkgYzz5-5RrRWAIniWd7tzPwkE1KJWcRvaH01D-XIWOFp4UhuzIxwLSKiE1xF1ZWEqjZkRe51b9jK6AN71wXGlgfMAjhu_nxvE2OTRS_qJ8TIbYtQEGwTAxcUtLYkJKqs6wYgm-h8dEhSDi7piZRVgyJZhh8u7ig2JpG9aWk9w-wgD1_NBTB6UetozDfKxaC98Rbg&amp;q=ensure&amp;sa=X&amp;ved=2ahUKEwiCwuqWr_GOAxWL5ckDHYUaKecQtKgLegQIExAB&amp;biw=1920&amp;bih=911&amp;dpr=1#vhid=chd2vBP72aXP9M&amp;vssid=mosaic</a:t>
            </a:r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222D15F4-D4E4-FB66-82EB-8822F9EF7AD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08014" y="1945286"/>
            <a:ext cx="5280527" cy="3636963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92D5B432-94FE-96A2-0200-7EF23FDE7B3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25026" y="380376"/>
            <a:ext cx="3685190" cy="3000969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B511AB79-6528-BAFF-59D1-FE9F7B843AB6}"/>
              </a:ext>
            </a:extLst>
          </p:cNvPr>
          <p:cNvSpPr txBox="1"/>
          <p:nvPr/>
        </p:nvSpPr>
        <p:spPr>
          <a:xfrm>
            <a:off x="7364998" y="3381345"/>
            <a:ext cx="440524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00" dirty="0"/>
              <a:t>https://www.cwimedical.com/tube-feeding-without-fiber/osmolite-12-cal-tube-feeding-formula-osmolite?srsltid=AfmBOoqGEWz6P1ccM0wM2pLGVDqj1iqwduF27W0bUzsPfBRE7_aMNGAM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73BA0F0-58F9-D99F-D920-304108D09194}"/>
              </a:ext>
            </a:extLst>
          </p:cNvPr>
          <p:cNvSpPr txBox="1"/>
          <p:nvPr/>
        </p:nvSpPr>
        <p:spPr>
          <a:xfrm>
            <a:off x="541020" y="5582249"/>
            <a:ext cx="6638544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00" dirty="0"/>
              <a:t>https://www.healthdirect.gov.au/peg-tube-placement</a:t>
            </a:r>
          </a:p>
        </p:txBody>
      </p:sp>
    </p:spTree>
    <p:extLst>
      <p:ext uri="{BB962C8B-B14F-4D97-AF65-F5344CB8AC3E}">
        <p14:creationId xmlns:p14="http://schemas.microsoft.com/office/powerpoint/2010/main" val="32247981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A16052-13A8-4B22-F04D-857F446C0D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b">
            <a:normAutofit/>
          </a:bodyPr>
          <a:lstStyle/>
          <a:p>
            <a:r>
              <a:rPr lang="en-US"/>
              <a:t>Types of Pelvic Cancers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72EC4F-4838-9BD5-EB62-8B32E38CDF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/>
              <a:t>Women</a:t>
            </a:r>
          </a:p>
          <a:p>
            <a:pPr lvl="1"/>
            <a:r>
              <a:rPr lang="en-US"/>
              <a:t>Vulva, vagina, cervical, uterine, endometrial, ovarian, bladder, colon, rectal, anal</a:t>
            </a:r>
          </a:p>
          <a:p>
            <a:r>
              <a:rPr lang="en-US"/>
              <a:t>Men</a:t>
            </a:r>
          </a:p>
          <a:p>
            <a:pPr lvl="1"/>
            <a:r>
              <a:rPr lang="en-US"/>
              <a:t>Prostate, penile, testicular, bladder, colon, rectal, anal</a:t>
            </a:r>
          </a:p>
        </p:txBody>
      </p:sp>
    </p:spTree>
    <p:extLst>
      <p:ext uri="{BB962C8B-B14F-4D97-AF65-F5344CB8AC3E}">
        <p14:creationId xmlns:p14="http://schemas.microsoft.com/office/powerpoint/2010/main" val="36980209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BCAD49-51EF-5F48-D413-502AF22BD1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b">
            <a:normAutofit/>
          </a:bodyPr>
          <a:lstStyle/>
          <a:p>
            <a:r>
              <a:rPr lang="en-US"/>
              <a:t>Pelvic Cancer Side Effects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545241-2C0B-091B-FDE7-18AFDAE03C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/>
              <a:t>Overall Side Effects of treating pelvic cancers in men and women</a:t>
            </a:r>
          </a:p>
          <a:p>
            <a:pPr lvl="1"/>
            <a:r>
              <a:rPr lang="en-US"/>
              <a:t>Acute GI side effects</a:t>
            </a:r>
          </a:p>
          <a:p>
            <a:pPr lvl="2"/>
            <a:r>
              <a:rPr lang="en-US"/>
              <a:t>Diarrhea</a:t>
            </a:r>
          </a:p>
          <a:p>
            <a:pPr lvl="2"/>
            <a:r>
              <a:rPr lang="en-US"/>
              <a:t>Abdominal cramping</a:t>
            </a:r>
          </a:p>
          <a:p>
            <a:pPr lvl="2"/>
            <a:r>
              <a:rPr lang="en-US"/>
              <a:t>Rectal discomfort</a:t>
            </a:r>
          </a:p>
          <a:p>
            <a:pPr lvl="2"/>
            <a:r>
              <a:rPr lang="en-US"/>
              <a:t>Possible rectal bleeding</a:t>
            </a:r>
          </a:p>
          <a:p>
            <a:pPr lvl="1"/>
            <a:r>
              <a:rPr lang="en-US"/>
              <a:t>Skin Erythema</a:t>
            </a:r>
          </a:p>
          <a:p>
            <a:pPr lvl="2"/>
            <a:r>
              <a:rPr lang="en-US"/>
              <a:t>Anywhere that 2 skin surfaces rub together, there is a bigger skin reaction</a:t>
            </a:r>
          </a:p>
          <a:p>
            <a:pPr lvl="1"/>
            <a:r>
              <a:rPr lang="en-US"/>
              <a:t>Fertility </a:t>
            </a:r>
          </a:p>
          <a:p>
            <a:pPr lvl="2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012302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F6429D-6ED4-7D45-A521-1963AC8416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b">
            <a:normAutofit/>
          </a:bodyPr>
          <a:lstStyle/>
          <a:p>
            <a:r>
              <a:rPr lang="en-US"/>
              <a:t>Pelvic Cancer Diet and Avoiders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F23C10-A5E9-AE83-54CB-F224C77669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1288" y="2222287"/>
            <a:ext cx="10571998" cy="4105361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Aim for:</a:t>
            </a:r>
          </a:p>
          <a:p>
            <a:pPr lvl="1"/>
            <a:r>
              <a:rPr lang="en-US" dirty="0"/>
              <a:t>High Protein diet</a:t>
            </a:r>
          </a:p>
          <a:p>
            <a:pPr lvl="1"/>
            <a:r>
              <a:rPr lang="en-US" dirty="0"/>
              <a:t>Low Residue diet</a:t>
            </a:r>
          </a:p>
          <a:p>
            <a:pPr lvl="1"/>
            <a:r>
              <a:rPr lang="en-US" dirty="0"/>
              <a:t>High water intake</a:t>
            </a:r>
          </a:p>
          <a:p>
            <a:pPr lvl="1"/>
            <a:r>
              <a:rPr lang="en-US" dirty="0"/>
              <a:t>More carbohydrates</a:t>
            </a:r>
          </a:p>
          <a:p>
            <a:pPr lvl="2"/>
            <a:r>
              <a:rPr lang="en-US" dirty="0"/>
              <a:t>White bread, noodles, </a:t>
            </a:r>
            <a:r>
              <a:rPr lang="en-US" dirty="0" err="1"/>
              <a:t>etc</a:t>
            </a:r>
            <a:endParaRPr lang="en-US" dirty="0"/>
          </a:p>
          <a:p>
            <a:r>
              <a:rPr lang="en-US" dirty="0"/>
              <a:t>Avoid:</a:t>
            </a:r>
          </a:p>
          <a:p>
            <a:pPr lvl="1"/>
            <a:r>
              <a:rPr lang="en-US" dirty="0"/>
              <a:t>Fatty foods</a:t>
            </a:r>
          </a:p>
          <a:p>
            <a:pPr lvl="1"/>
            <a:r>
              <a:rPr lang="en-US" dirty="0"/>
              <a:t>Reduce consumption of red meat</a:t>
            </a:r>
          </a:p>
          <a:p>
            <a:pPr lvl="1"/>
            <a:r>
              <a:rPr lang="en-US" dirty="0"/>
              <a:t>Avoid alcohol</a:t>
            </a:r>
          </a:p>
          <a:p>
            <a:pPr lvl="1"/>
            <a:r>
              <a:rPr lang="en-US" dirty="0"/>
              <a:t>Limit sugary drinks</a:t>
            </a:r>
          </a:p>
          <a:p>
            <a:pPr lvl="1"/>
            <a:r>
              <a:rPr lang="en-US" dirty="0"/>
              <a:t>Reduce consumption of raw vegetables and fruits</a:t>
            </a:r>
          </a:p>
          <a:p>
            <a:pPr lvl="1"/>
            <a:r>
              <a:rPr lang="en-US" dirty="0"/>
              <a:t>Dairy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67605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38CAD9-B26F-0B75-AA7E-14523DA483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b">
            <a:normAutofit/>
          </a:bodyPr>
          <a:lstStyle/>
          <a:p>
            <a:r>
              <a:rPr lang="en-US"/>
              <a:t>Pelvic Cancer Symptom Management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9E43BA-8E0D-2199-681B-7FFB1BC183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/>
              <a:t>Diarrhea</a:t>
            </a:r>
          </a:p>
          <a:p>
            <a:pPr lvl="1"/>
            <a:r>
              <a:rPr lang="en-US"/>
              <a:t>Diet change</a:t>
            </a:r>
          </a:p>
          <a:p>
            <a:pPr lvl="1"/>
            <a:r>
              <a:rPr lang="en-US"/>
              <a:t>Antidiarrheal medication</a:t>
            </a:r>
          </a:p>
          <a:p>
            <a:r>
              <a:rPr lang="en-US"/>
              <a:t>Skin reactions</a:t>
            </a:r>
          </a:p>
          <a:p>
            <a:pPr lvl="1"/>
            <a:r>
              <a:rPr lang="en-US"/>
              <a:t>Brisk erythema</a:t>
            </a:r>
          </a:p>
          <a:p>
            <a:pPr lvl="2"/>
            <a:r>
              <a:rPr lang="en-US"/>
              <a:t>Topical steroid creams</a:t>
            </a:r>
          </a:p>
          <a:p>
            <a:pPr lvl="1"/>
            <a:r>
              <a:rPr lang="en-US"/>
              <a:t>Moist desquamation</a:t>
            </a:r>
          </a:p>
          <a:p>
            <a:pPr lvl="2"/>
            <a:r>
              <a:rPr lang="en-US"/>
              <a:t>Sitx baths, domeboro</a:t>
            </a:r>
          </a:p>
        </p:txBody>
      </p:sp>
    </p:spTree>
    <p:extLst>
      <p:ext uri="{BB962C8B-B14F-4D97-AF65-F5344CB8AC3E}">
        <p14:creationId xmlns:p14="http://schemas.microsoft.com/office/powerpoint/2010/main" val="381261392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B15826-3C8C-A278-5FB1-610C1DE810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b">
            <a:normAutofit/>
          </a:bodyPr>
          <a:lstStyle/>
          <a:p>
            <a:r>
              <a:rPr lang="en-US"/>
              <a:t>Breast Cancer Treatment Side Effects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93304B-8707-0873-6FF0-4D56CA6609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/>
              <a:t>Radiation therapy side effects</a:t>
            </a:r>
          </a:p>
          <a:p>
            <a:pPr lvl="1"/>
            <a:r>
              <a:rPr lang="en-US"/>
              <a:t>Acute skin changes</a:t>
            </a:r>
          </a:p>
          <a:p>
            <a:pPr lvl="1"/>
            <a:r>
              <a:rPr lang="en-US"/>
              <a:t>Fatigue</a:t>
            </a:r>
          </a:p>
          <a:p>
            <a:pPr lvl="1"/>
            <a:r>
              <a:rPr lang="en-US"/>
              <a:t>Lymphedema</a:t>
            </a:r>
          </a:p>
          <a:p>
            <a:pPr lvl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34149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19F4BA-C5FA-FFA3-EEDC-B46F17EF4D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b">
            <a:normAutofit/>
          </a:bodyPr>
          <a:lstStyle/>
          <a:p>
            <a:r>
              <a:rPr lang="en-US"/>
              <a:t>Breast Cancer Diet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C81810-17BB-E8A7-F735-F2A7DF3789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/>
              <a:t>Most patients can carry on a typical diet </a:t>
            </a:r>
          </a:p>
          <a:p>
            <a:r>
              <a:rPr lang="en-US"/>
              <a:t>Patients should aim for:</a:t>
            </a:r>
          </a:p>
          <a:p>
            <a:pPr lvl="1"/>
            <a:r>
              <a:rPr lang="en-US"/>
              <a:t>High water intake</a:t>
            </a:r>
          </a:p>
          <a:p>
            <a:pPr lvl="1"/>
            <a:r>
              <a:rPr lang="en-US"/>
              <a:t>High protein</a:t>
            </a:r>
          </a:p>
          <a:p>
            <a:pPr lvl="1"/>
            <a:r>
              <a:rPr lang="en-US"/>
              <a:t>Fruits and vegetables</a:t>
            </a:r>
          </a:p>
          <a:p>
            <a:r>
              <a:rPr lang="en-US"/>
              <a:t>Patients should avoid:</a:t>
            </a:r>
          </a:p>
          <a:p>
            <a:pPr lvl="1"/>
            <a:r>
              <a:rPr lang="en-US"/>
              <a:t>Alcohol</a:t>
            </a:r>
          </a:p>
          <a:p>
            <a:pPr lvl="1"/>
            <a:r>
              <a:rPr lang="en-US"/>
              <a:t>Fatty foods</a:t>
            </a:r>
          </a:p>
        </p:txBody>
      </p:sp>
    </p:spTree>
    <p:extLst>
      <p:ext uri="{BB962C8B-B14F-4D97-AF65-F5344CB8AC3E}">
        <p14:creationId xmlns:p14="http://schemas.microsoft.com/office/powerpoint/2010/main" val="119568131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E7FA77-0F98-4CBB-7E21-782515A3EC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b">
            <a:normAutofit/>
          </a:bodyPr>
          <a:lstStyle/>
          <a:p>
            <a:r>
              <a:rPr lang="en-US"/>
              <a:t>Breast Cancer Symptom Management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B5D52C-84AE-493A-7F70-EA655DB718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/>
              <a:t>Skin Changes</a:t>
            </a:r>
          </a:p>
          <a:p>
            <a:pPr lvl="1"/>
            <a:r>
              <a:rPr lang="en-US"/>
              <a:t>Dry erythema</a:t>
            </a:r>
          </a:p>
          <a:p>
            <a:pPr lvl="2"/>
            <a:r>
              <a:rPr lang="en-US"/>
              <a:t>Moisturize with Aquaphor or hydrocortisone cream to reduce itching</a:t>
            </a:r>
          </a:p>
          <a:p>
            <a:pPr lvl="1"/>
            <a:r>
              <a:rPr lang="en-US"/>
              <a:t>Moist Desquamation</a:t>
            </a:r>
          </a:p>
          <a:p>
            <a:pPr lvl="2"/>
            <a:r>
              <a:rPr lang="en-US"/>
              <a:t>Domeboro</a:t>
            </a:r>
          </a:p>
          <a:p>
            <a:r>
              <a:rPr lang="en-US"/>
              <a:t>Fatigue</a:t>
            </a:r>
          </a:p>
          <a:p>
            <a:pPr lvl="1"/>
            <a:r>
              <a:rPr lang="en-US"/>
              <a:t>Rest throughout the day</a:t>
            </a:r>
          </a:p>
          <a:p>
            <a:r>
              <a:rPr lang="en-US"/>
              <a:t>Lymphedema</a:t>
            </a:r>
          </a:p>
          <a:p>
            <a:pPr lvl="1"/>
            <a:r>
              <a:rPr lang="en-US"/>
              <a:t>Sleeves</a:t>
            </a:r>
          </a:p>
          <a:p>
            <a:pPr lvl="1"/>
            <a:r>
              <a:rPr lang="en-US"/>
              <a:t>See a specialist</a:t>
            </a:r>
          </a:p>
        </p:txBody>
      </p:sp>
    </p:spTree>
    <p:extLst>
      <p:ext uri="{BB962C8B-B14F-4D97-AF65-F5344CB8AC3E}">
        <p14:creationId xmlns:p14="http://schemas.microsoft.com/office/powerpoint/2010/main" val="343267362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4CD7063C-8221-E1D3-C53E-BAB3DFAF227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59630" y="655082"/>
            <a:ext cx="2937466" cy="5855428"/>
          </a:xfr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59734CF-90B5-6C29-3C79-EEF330813B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42256" y="2360942"/>
            <a:ext cx="4305300" cy="3228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282882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3404E5D-59D3-80A1-D223-64C91C2F57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Lymphedema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A44EBDF2-15C1-533F-B505-29547B9F6C0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02463" y="2222500"/>
            <a:ext cx="7187073" cy="3636963"/>
          </a:xfrm>
        </p:spPr>
      </p:pic>
    </p:spTree>
    <p:extLst>
      <p:ext uri="{BB962C8B-B14F-4D97-AF65-F5344CB8AC3E}">
        <p14:creationId xmlns:p14="http://schemas.microsoft.com/office/powerpoint/2010/main" val="20710295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2DC060-63EF-998D-1760-D4D2CCA4C1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b">
            <a:normAutofit/>
          </a:bodyPr>
          <a:lstStyle/>
          <a:p>
            <a:r>
              <a:rPr lang="en-US"/>
              <a:t>Lung Cancer Treatment Side Effects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DCF29C-3AD0-9DF4-3E2E-6858257942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/>
              <a:t>Anorexia</a:t>
            </a:r>
          </a:p>
          <a:p>
            <a:r>
              <a:rPr lang="en-US"/>
              <a:t>Weight loss</a:t>
            </a:r>
          </a:p>
          <a:p>
            <a:r>
              <a:rPr lang="en-US"/>
              <a:t>Skin changes</a:t>
            </a:r>
          </a:p>
          <a:p>
            <a:r>
              <a:rPr lang="en-US"/>
              <a:t>Esophagitis</a:t>
            </a:r>
          </a:p>
          <a:p>
            <a:pPr lvl="1"/>
            <a:r>
              <a:rPr lang="en-US"/>
              <a:t>Swelling of esophagus</a:t>
            </a:r>
          </a:p>
          <a:p>
            <a:r>
              <a:rPr lang="en-US"/>
              <a:t>Dysphagia</a:t>
            </a:r>
          </a:p>
          <a:p>
            <a:pPr lvl="1"/>
            <a:r>
              <a:rPr lang="en-US"/>
              <a:t>Difficulty swallowing</a:t>
            </a:r>
          </a:p>
          <a:p>
            <a:r>
              <a:rPr lang="en-US"/>
              <a:t>Odynophagia </a:t>
            </a:r>
          </a:p>
          <a:p>
            <a:pPr lvl="1"/>
            <a:r>
              <a:rPr lang="en-US"/>
              <a:t>Painful swallowing</a:t>
            </a:r>
          </a:p>
        </p:txBody>
      </p:sp>
    </p:spTree>
    <p:extLst>
      <p:ext uri="{BB962C8B-B14F-4D97-AF65-F5344CB8AC3E}">
        <p14:creationId xmlns:p14="http://schemas.microsoft.com/office/powerpoint/2010/main" val="258026751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8197EA-FAAB-2869-DF59-6933E459F2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b">
            <a:normAutofit/>
          </a:bodyPr>
          <a:lstStyle/>
          <a:p>
            <a:r>
              <a:rPr lang="en-US"/>
              <a:t>Lung Cancer Diet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C91BAA-760F-8F9B-648D-368C70385E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/>
              <a:t>Patients should aim for:</a:t>
            </a:r>
          </a:p>
          <a:p>
            <a:pPr lvl="1"/>
            <a:r>
              <a:rPr lang="en-US"/>
              <a:t>Softer food diet</a:t>
            </a:r>
          </a:p>
          <a:p>
            <a:pPr lvl="1"/>
            <a:r>
              <a:rPr lang="en-US"/>
              <a:t>High water intake</a:t>
            </a:r>
          </a:p>
          <a:p>
            <a:pPr lvl="1"/>
            <a:r>
              <a:rPr lang="en-US"/>
              <a:t>High protein intake</a:t>
            </a:r>
          </a:p>
          <a:p>
            <a:pPr lvl="1"/>
            <a:r>
              <a:rPr lang="en-US"/>
              <a:t>High protein liquid diet if unable to swallow food</a:t>
            </a:r>
          </a:p>
          <a:p>
            <a:pPr lvl="1"/>
            <a:endParaRPr lang="en-US"/>
          </a:p>
          <a:p>
            <a:r>
              <a:rPr lang="en-US"/>
              <a:t>Patient should avoid:</a:t>
            </a:r>
          </a:p>
          <a:p>
            <a:pPr lvl="1"/>
            <a:r>
              <a:rPr lang="en-US"/>
              <a:t>Dry foods like crackers and chips</a:t>
            </a:r>
          </a:p>
          <a:p>
            <a:pPr lvl="1"/>
            <a:r>
              <a:rPr lang="en-US"/>
              <a:t>Avoid hard to swallow foods</a:t>
            </a:r>
          </a:p>
        </p:txBody>
      </p:sp>
    </p:spTree>
    <p:extLst>
      <p:ext uri="{BB962C8B-B14F-4D97-AF65-F5344CB8AC3E}">
        <p14:creationId xmlns:p14="http://schemas.microsoft.com/office/powerpoint/2010/main" val="291479171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5CDC45-611E-D6BB-DEF0-9DA1E995A8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b">
            <a:normAutofit/>
          </a:bodyPr>
          <a:lstStyle/>
          <a:p>
            <a:r>
              <a:rPr lang="en-US"/>
              <a:t>Lung Cancer Symptom Management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326CBE-8EC3-C8D9-FBD0-5E1776DE7E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/>
              <a:t>Skin changes</a:t>
            </a:r>
          </a:p>
          <a:p>
            <a:pPr lvl="1"/>
            <a:r>
              <a:rPr lang="en-US"/>
              <a:t>Moisturize and domeboro if needed</a:t>
            </a:r>
          </a:p>
          <a:p>
            <a:r>
              <a:rPr lang="en-US"/>
              <a:t>Dysphagia and Odynophagia</a:t>
            </a:r>
          </a:p>
          <a:p>
            <a:pPr lvl="1"/>
            <a:r>
              <a:rPr lang="en-US"/>
              <a:t>Magic Mouth was prescription</a:t>
            </a:r>
          </a:p>
          <a:p>
            <a:pPr lvl="1"/>
            <a:r>
              <a:rPr lang="en-US"/>
              <a:t>Liquid diet change if unable to swallow</a:t>
            </a:r>
          </a:p>
        </p:txBody>
      </p:sp>
    </p:spTree>
    <p:extLst>
      <p:ext uri="{BB962C8B-B14F-4D97-AF65-F5344CB8AC3E}">
        <p14:creationId xmlns:p14="http://schemas.microsoft.com/office/powerpoint/2010/main" val="40222183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5B5DF9-E426-F7D9-64B7-65E523D45C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r>
              <a:rPr lang="en-US"/>
              <a:t>Sources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18E99C-AD08-4298-1784-9B85FBE2B5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2607013"/>
            <a:ext cx="8596668" cy="1819558"/>
          </a:xfrm>
        </p:spPr>
        <p:txBody>
          <a:bodyPr anchor="ctr">
            <a:normAutofit/>
          </a:bodyPr>
          <a:lstStyle/>
          <a:p>
            <a:r>
              <a:rPr lang="en-US" dirty="0"/>
              <a:t>Washington, C., &amp; Leaver, D. (2019). Principles and Practice of Radiation Therapy (5th Edition). Elsevier Health Sciences (US)</a:t>
            </a:r>
          </a:p>
        </p:txBody>
      </p:sp>
    </p:spTree>
    <p:extLst>
      <p:ext uri="{BB962C8B-B14F-4D97-AF65-F5344CB8AC3E}">
        <p14:creationId xmlns:p14="http://schemas.microsoft.com/office/powerpoint/2010/main" val="249835517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Quotable">
  <a:themeElements>
    <a:clrScheme name="Office 2007 - 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Quotable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Quotable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lumMod val="105000"/>
              </a:schemeClr>
            </a:gs>
            <a:gs pos="100000">
              <a:schemeClr val="phClr">
                <a:tint val="9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8000"/>
                <a:lumMod val="102000"/>
              </a:schemeClr>
              <a:schemeClr val="phClr">
                <a:shade val="98000"/>
                <a:lumMod val="98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63500" dist="25400" dir="13500000">
              <a:srgbClr val="000000">
                <a:alpha val="75000"/>
              </a:srgbClr>
            </a:inn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</a:schemeClr>
            </a:gs>
            <a:gs pos="100000">
              <a:schemeClr val="phClr">
                <a:tint val="84000"/>
                <a:shade val="84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90000"/>
                <a:satMod val="120000"/>
                <a:lumMod val="90000"/>
              </a:schemeClr>
            </a:gs>
            <a:gs pos="100000">
              <a:schemeClr val="phClr"/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Quotable" id="{39EC5628-30ED-4578-ACD8-9820EDB8E15A}" vid="{6F3559E9-1A4C-49D8-94D4-F41003531C4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Quotable</Template>
  <TotalTime>34</TotalTime>
  <Words>919</Words>
  <Application>Microsoft Office PowerPoint</Application>
  <PresentationFormat>Widescreen</PresentationFormat>
  <Paragraphs>146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6" baseType="lpstr">
      <vt:lpstr>Century Gothic</vt:lpstr>
      <vt:lpstr>Wingdings 2</vt:lpstr>
      <vt:lpstr>Quotable</vt:lpstr>
      <vt:lpstr>Radiation Side Effects and Treatment</vt:lpstr>
      <vt:lpstr>Today we will cover:</vt:lpstr>
      <vt:lpstr>Types of Head and Neck Cancers</vt:lpstr>
      <vt:lpstr>Head and Neck Cancers</vt:lpstr>
      <vt:lpstr>Head and Neck Cancer Diet</vt:lpstr>
      <vt:lpstr>Diet Avoidance List</vt:lpstr>
      <vt:lpstr>Head and Neck Cancer Symptom Management</vt:lpstr>
      <vt:lpstr>PowerPoint Presentation</vt:lpstr>
      <vt:lpstr>PowerPoint Presentation</vt:lpstr>
      <vt:lpstr>PowerPoint Presentation</vt:lpstr>
      <vt:lpstr>Types of Pelvic Cancers</vt:lpstr>
      <vt:lpstr>Pelvic Cancer Side Effects</vt:lpstr>
      <vt:lpstr>Pelvic Cancer Diet and Avoiders</vt:lpstr>
      <vt:lpstr>Pelvic Cancer Symptom Management </vt:lpstr>
      <vt:lpstr>Breast Cancer Treatment Side Effects</vt:lpstr>
      <vt:lpstr>Breast Cancer Diet</vt:lpstr>
      <vt:lpstr>Breast Cancer Symptom Management</vt:lpstr>
      <vt:lpstr>PowerPoint Presentation</vt:lpstr>
      <vt:lpstr>Lymphedema</vt:lpstr>
      <vt:lpstr>Lung Cancer Treatment Side Effects</vt:lpstr>
      <vt:lpstr>Lung Cancer Diet</vt:lpstr>
      <vt:lpstr>Lung Cancer Symptom Management</vt:lpstr>
      <vt:lpstr>Sources</vt:lpstr>
    </vt:vector>
  </TitlesOfParts>
  <Company>Augusta Univeristy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Radiation Side Effects and Treatment</dc:title>
  <dc:creator>Horton, Lauren</dc:creator>
  <cp:lastModifiedBy>Horton, Lauren A.</cp:lastModifiedBy>
  <cp:revision>3</cp:revision>
  <dcterms:created xsi:type="dcterms:W3CDTF">2024-05-08T15:37:35Z</dcterms:created>
  <dcterms:modified xsi:type="dcterms:W3CDTF">2025-08-04T14:35:24Z</dcterms:modified>
</cp:coreProperties>
</file>