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82" r:id="rId4"/>
    <p:sldId id="283" r:id="rId5"/>
    <p:sldId id="270" r:id="rId6"/>
    <p:sldId id="278" r:id="rId7"/>
    <p:sldId id="272" r:id="rId8"/>
    <p:sldId id="281" r:id="rId9"/>
    <p:sldId id="279" r:id="rId10"/>
    <p:sldId id="280" r:id="rId11"/>
    <p:sldId id="259" r:id="rId12"/>
    <p:sldId id="284" r:id="rId13"/>
    <p:sldId id="271" r:id="rId14"/>
    <p:sldId id="273" r:id="rId15"/>
    <p:sldId id="260" r:id="rId16"/>
    <p:sldId id="274" r:id="rId17"/>
    <p:sldId id="275" r:id="rId18"/>
    <p:sldId id="286" r:id="rId19"/>
    <p:sldId id="287" r:id="rId20"/>
    <p:sldId id="261" r:id="rId21"/>
    <p:sldId id="276" r:id="rId22"/>
    <p:sldId id="27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6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33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8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9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6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8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0A5D06-C1F6-4795-B751-C77CC6BB499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0315DB7-FAD4-4D4F-842A-B63CB6B8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4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7F04-DE28-39D9-BCC5-19DB1041E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>
            <a:normAutofit/>
          </a:bodyPr>
          <a:lstStyle/>
          <a:p>
            <a:r>
              <a:rPr lang="en-US"/>
              <a:t>Radiation Side Effects and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75872-FA0E-6CA9-8610-8426A64E3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281613"/>
            <a:ext cx="10742295" cy="1402651"/>
          </a:xfrm>
        </p:spPr>
        <p:txBody>
          <a:bodyPr>
            <a:normAutofit/>
          </a:bodyPr>
          <a:lstStyle/>
          <a:p>
            <a:r>
              <a:rPr lang="en-US" dirty="0"/>
              <a:t>3105 – Patient Care Lab</a:t>
            </a:r>
          </a:p>
          <a:p>
            <a:r>
              <a:rPr lang="en-US" dirty="0"/>
              <a:t>Lauren Horton</a:t>
            </a:r>
          </a:p>
        </p:txBody>
      </p:sp>
    </p:spTree>
    <p:extLst>
      <p:ext uri="{BB962C8B-B14F-4D97-AF65-F5344CB8AC3E}">
        <p14:creationId xmlns:p14="http://schemas.microsoft.com/office/powerpoint/2010/main" val="24172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69979-7B84-1089-B5FE-D54E84E32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024" y="3901440"/>
            <a:ext cx="2897151" cy="2576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B2AE0-A4F4-9C7A-7507-E71E6727B7A6}"/>
              </a:ext>
            </a:extLst>
          </p:cNvPr>
          <p:cNvSpPr txBox="1"/>
          <p:nvPr/>
        </p:nvSpPr>
        <p:spPr>
          <a:xfrm>
            <a:off x="7179564" y="6477624"/>
            <a:ext cx="6101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/>
              <a:t>https://www.google.com/search?sca_esv=b0c8a5b5dae9aa98&amp;rlz=1C1GCEA_enUS1052US1052&amp;udm=2&amp;fbs=AIIjpHxU7SXXniUZfeShr2fp4giZjSkgYzz5-5RrRWAIniWd7tzPwkE1KJWcRvaH01D-XIWOFp4UhuzIxwLSKiE1xF1ZWEqjZkRe51b9jK6AN71wXGlgfMAjhu_nxvE2OTRS_qJ8TIbYtQEGwTAxcUtLYkJKqs6wYgm-h8dEhSDi7piZRVgyJZhh8u7ig2JpG9aWk9w-wgD1_NBTB6UetozDfKxaC98Rbg&amp;q=ensure&amp;sa=X&amp;ved=2ahUKEwiCwuqWr_GOAxWL5ckDHYUaKecQtKgLegQIExAB&amp;biw=1920&amp;bih=911&amp;dpr=1#vhid=chd2vBP72aXP9M&amp;vssid=mosai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D15F4-D4E4-FB66-82EB-8822F9EF7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014" y="1945286"/>
            <a:ext cx="5280527" cy="3636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D5B432-94FE-96A2-0200-7EF23FDE7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026" y="380376"/>
            <a:ext cx="3685190" cy="3000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11AB79-6528-BAFF-59D1-FE9F7B843AB6}"/>
              </a:ext>
            </a:extLst>
          </p:cNvPr>
          <p:cNvSpPr txBox="1"/>
          <p:nvPr/>
        </p:nvSpPr>
        <p:spPr>
          <a:xfrm>
            <a:off x="7364998" y="3381345"/>
            <a:ext cx="4405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https://www.cwimedical.com/tube-feeding-without-fiber/osmolite-12-cal-tube-feeding-formula-osmolite?srsltid=AfmBOoqGEWz6P1ccM0wM2pLGVDqj1iqwduF27W0bUzsPfBRE7_aMNGAM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BA0F0-58F9-D99F-D920-304108D09194}"/>
              </a:ext>
            </a:extLst>
          </p:cNvPr>
          <p:cNvSpPr txBox="1"/>
          <p:nvPr/>
        </p:nvSpPr>
        <p:spPr>
          <a:xfrm>
            <a:off x="541020" y="5582249"/>
            <a:ext cx="66385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https://www.healthdirect.gov.au/peg-tube-placement</a:t>
            </a:r>
          </a:p>
        </p:txBody>
      </p:sp>
    </p:spTree>
    <p:extLst>
      <p:ext uri="{BB962C8B-B14F-4D97-AF65-F5344CB8AC3E}">
        <p14:creationId xmlns:p14="http://schemas.microsoft.com/office/powerpoint/2010/main" val="322479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6052-13A8-4B22-F04D-857F446C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Types of Pelvic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2EC4F-4838-9BD5-EB62-8B32E38CD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Women</a:t>
            </a:r>
          </a:p>
          <a:p>
            <a:pPr lvl="1"/>
            <a:r>
              <a:rPr lang="en-US"/>
              <a:t>Vulva, vagina, cervical, uterine, endometrial, ovarian, bladder, colon, rectal, anal</a:t>
            </a:r>
          </a:p>
          <a:p>
            <a:r>
              <a:rPr lang="en-US"/>
              <a:t>Men</a:t>
            </a:r>
          </a:p>
          <a:p>
            <a:pPr lvl="1"/>
            <a:r>
              <a:rPr lang="en-US"/>
              <a:t>Prostate, penile, testicular, bladder, colon, rectal, anal</a:t>
            </a:r>
          </a:p>
        </p:txBody>
      </p:sp>
    </p:spTree>
    <p:extLst>
      <p:ext uri="{BB962C8B-B14F-4D97-AF65-F5344CB8AC3E}">
        <p14:creationId xmlns:p14="http://schemas.microsoft.com/office/powerpoint/2010/main" val="369802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AD49-51EF-5F48-D413-502AF22B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Pelvic Cancer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5241-2C0B-091B-FDE7-18AFDAE03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Overall Side Effects of treating pelvic cancers in men and women</a:t>
            </a:r>
          </a:p>
          <a:p>
            <a:pPr lvl="1"/>
            <a:r>
              <a:rPr lang="en-US"/>
              <a:t>Acute GI side effects</a:t>
            </a:r>
          </a:p>
          <a:p>
            <a:pPr lvl="2"/>
            <a:r>
              <a:rPr lang="en-US"/>
              <a:t>Diarrhea</a:t>
            </a:r>
          </a:p>
          <a:p>
            <a:pPr lvl="2"/>
            <a:r>
              <a:rPr lang="en-US"/>
              <a:t>Abdominal cramping</a:t>
            </a:r>
          </a:p>
          <a:p>
            <a:pPr lvl="2"/>
            <a:r>
              <a:rPr lang="en-US"/>
              <a:t>Rectal discomfort</a:t>
            </a:r>
          </a:p>
          <a:p>
            <a:pPr lvl="2"/>
            <a:r>
              <a:rPr lang="en-US"/>
              <a:t>Possible rectal bleeding</a:t>
            </a:r>
          </a:p>
          <a:p>
            <a:pPr lvl="1"/>
            <a:r>
              <a:rPr lang="en-US"/>
              <a:t>Skin Erythema</a:t>
            </a:r>
          </a:p>
          <a:p>
            <a:pPr lvl="2"/>
            <a:r>
              <a:rPr lang="en-US"/>
              <a:t>Anywhere that 2 skin surfaces rub together, there is a bigger skin reaction</a:t>
            </a:r>
          </a:p>
          <a:p>
            <a:pPr lvl="1"/>
            <a:r>
              <a:rPr lang="en-US"/>
              <a:t>Fertility 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429D-6ED4-7D45-A521-1963AC84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Pelvic Cancer Diet and Avoiders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23C10-A5E9-AE83-54CB-F224C776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2222287"/>
            <a:ext cx="10571998" cy="41053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Aim for:</a:t>
            </a:r>
          </a:p>
          <a:p>
            <a:pPr lvl="1"/>
            <a:r>
              <a:rPr lang="en-US" dirty="0"/>
              <a:t>High Protein diet</a:t>
            </a:r>
          </a:p>
          <a:p>
            <a:pPr lvl="1"/>
            <a:r>
              <a:rPr lang="en-US" dirty="0"/>
              <a:t>Low Residue diet</a:t>
            </a:r>
          </a:p>
          <a:p>
            <a:pPr lvl="1"/>
            <a:r>
              <a:rPr lang="en-US" dirty="0"/>
              <a:t>High water intake</a:t>
            </a:r>
          </a:p>
          <a:p>
            <a:pPr lvl="1"/>
            <a:r>
              <a:rPr lang="en-US" dirty="0"/>
              <a:t>More carbohydrates</a:t>
            </a:r>
          </a:p>
          <a:p>
            <a:pPr lvl="2"/>
            <a:r>
              <a:rPr lang="en-US" dirty="0"/>
              <a:t>White bread, noodles,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Avoid:</a:t>
            </a:r>
          </a:p>
          <a:p>
            <a:pPr lvl="1"/>
            <a:r>
              <a:rPr lang="en-US" dirty="0"/>
              <a:t>Fatty foods</a:t>
            </a:r>
          </a:p>
          <a:p>
            <a:pPr lvl="1"/>
            <a:r>
              <a:rPr lang="en-US" dirty="0"/>
              <a:t>Reduce consumption of red meat</a:t>
            </a:r>
          </a:p>
          <a:p>
            <a:pPr lvl="1"/>
            <a:r>
              <a:rPr lang="en-US" dirty="0"/>
              <a:t>Avoid alcohol</a:t>
            </a:r>
          </a:p>
          <a:p>
            <a:pPr lvl="1"/>
            <a:r>
              <a:rPr lang="en-US" dirty="0"/>
              <a:t>Limit sugary drinks</a:t>
            </a:r>
          </a:p>
          <a:p>
            <a:pPr lvl="1"/>
            <a:r>
              <a:rPr lang="en-US" dirty="0"/>
              <a:t>Reduce consumption of raw vegetables and fruits</a:t>
            </a:r>
          </a:p>
          <a:p>
            <a:pPr lvl="1"/>
            <a:r>
              <a:rPr lang="en-US" dirty="0"/>
              <a:t>Dairy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6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CAD9-B26F-0B75-AA7E-14523DA4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Pelvic Cancer Symptom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43BA-8E0D-2199-681B-7FFB1BC18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Diarrhea</a:t>
            </a:r>
          </a:p>
          <a:p>
            <a:pPr lvl="1"/>
            <a:r>
              <a:rPr lang="en-US"/>
              <a:t>Diet change</a:t>
            </a:r>
          </a:p>
          <a:p>
            <a:pPr lvl="1"/>
            <a:r>
              <a:rPr lang="en-US"/>
              <a:t>Antidiarrheal medication</a:t>
            </a:r>
          </a:p>
          <a:p>
            <a:r>
              <a:rPr lang="en-US"/>
              <a:t>Skin reactions</a:t>
            </a:r>
          </a:p>
          <a:p>
            <a:pPr lvl="1"/>
            <a:r>
              <a:rPr lang="en-US"/>
              <a:t>Brisk erythema</a:t>
            </a:r>
          </a:p>
          <a:p>
            <a:pPr lvl="2"/>
            <a:r>
              <a:rPr lang="en-US"/>
              <a:t>Topical steroid creams</a:t>
            </a:r>
          </a:p>
          <a:p>
            <a:pPr lvl="1"/>
            <a:r>
              <a:rPr lang="en-US"/>
              <a:t>Moist desquamation</a:t>
            </a:r>
          </a:p>
          <a:p>
            <a:pPr lvl="2"/>
            <a:r>
              <a:rPr lang="en-US"/>
              <a:t>Sitx baths, domeboro</a:t>
            </a:r>
          </a:p>
        </p:txBody>
      </p:sp>
    </p:spTree>
    <p:extLst>
      <p:ext uri="{BB962C8B-B14F-4D97-AF65-F5344CB8AC3E}">
        <p14:creationId xmlns:p14="http://schemas.microsoft.com/office/powerpoint/2010/main" val="381261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5826-3C8C-A278-5FB1-610C1DE8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Breast Cancer Treatment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3304B-8707-0873-6FF0-4D56CA660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Radiation therapy side effects</a:t>
            </a:r>
          </a:p>
          <a:p>
            <a:pPr lvl="1"/>
            <a:r>
              <a:rPr lang="en-US"/>
              <a:t>Acute skin changes</a:t>
            </a:r>
          </a:p>
          <a:p>
            <a:pPr lvl="1"/>
            <a:r>
              <a:rPr lang="en-US"/>
              <a:t>Fatigue</a:t>
            </a:r>
          </a:p>
          <a:p>
            <a:pPr lvl="1"/>
            <a:r>
              <a:rPr lang="en-US"/>
              <a:t>Lymphedema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F4BA-C5FA-FFA3-EEDC-B46F17EF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Breast Cancer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1810-17BB-E8A7-F735-F2A7DF37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Most patients can carry on a typical diet </a:t>
            </a:r>
          </a:p>
          <a:p>
            <a:r>
              <a:rPr lang="en-US"/>
              <a:t>Patients should aim for:</a:t>
            </a:r>
          </a:p>
          <a:p>
            <a:pPr lvl="1"/>
            <a:r>
              <a:rPr lang="en-US"/>
              <a:t>High water intake</a:t>
            </a:r>
          </a:p>
          <a:p>
            <a:pPr lvl="1"/>
            <a:r>
              <a:rPr lang="en-US"/>
              <a:t>High protein</a:t>
            </a:r>
          </a:p>
          <a:p>
            <a:pPr lvl="1"/>
            <a:r>
              <a:rPr lang="en-US"/>
              <a:t>Fruits and vegetables</a:t>
            </a:r>
          </a:p>
          <a:p>
            <a:r>
              <a:rPr lang="en-US"/>
              <a:t>Patients should avoid:</a:t>
            </a:r>
          </a:p>
          <a:p>
            <a:pPr lvl="1"/>
            <a:r>
              <a:rPr lang="en-US"/>
              <a:t>Alcohol</a:t>
            </a:r>
          </a:p>
          <a:p>
            <a:pPr lvl="1"/>
            <a:r>
              <a:rPr lang="en-US"/>
              <a:t>Fatty foods</a:t>
            </a:r>
          </a:p>
        </p:txBody>
      </p:sp>
    </p:spTree>
    <p:extLst>
      <p:ext uri="{BB962C8B-B14F-4D97-AF65-F5344CB8AC3E}">
        <p14:creationId xmlns:p14="http://schemas.microsoft.com/office/powerpoint/2010/main" val="119568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FA77-0F98-4CBB-7E21-782515A3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Breast Cancer Symptom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D52C-84AE-493A-7F70-EA655DB71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Skin Changes</a:t>
            </a:r>
          </a:p>
          <a:p>
            <a:pPr lvl="1"/>
            <a:r>
              <a:rPr lang="en-US"/>
              <a:t>Dry erythema</a:t>
            </a:r>
          </a:p>
          <a:p>
            <a:pPr lvl="2"/>
            <a:r>
              <a:rPr lang="en-US"/>
              <a:t>Moisturize with Aquaphor or hydrocortisone cream to reduce itching</a:t>
            </a:r>
          </a:p>
          <a:p>
            <a:pPr lvl="1"/>
            <a:r>
              <a:rPr lang="en-US"/>
              <a:t>Moist Desquamation</a:t>
            </a:r>
          </a:p>
          <a:p>
            <a:pPr lvl="2"/>
            <a:r>
              <a:rPr lang="en-US"/>
              <a:t>Domeboro</a:t>
            </a:r>
          </a:p>
          <a:p>
            <a:r>
              <a:rPr lang="en-US"/>
              <a:t>Fatigue</a:t>
            </a:r>
          </a:p>
          <a:p>
            <a:pPr lvl="1"/>
            <a:r>
              <a:rPr lang="en-US"/>
              <a:t>Rest throughout the day</a:t>
            </a:r>
          </a:p>
          <a:p>
            <a:r>
              <a:rPr lang="en-US"/>
              <a:t>Lymphedema</a:t>
            </a:r>
          </a:p>
          <a:p>
            <a:pPr lvl="1"/>
            <a:r>
              <a:rPr lang="en-US"/>
              <a:t>Sleeves</a:t>
            </a:r>
          </a:p>
          <a:p>
            <a:pPr lvl="1"/>
            <a:r>
              <a:rPr lang="en-US"/>
              <a:t>See a specialist</a:t>
            </a:r>
          </a:p>
        </p:txBody>
      </p:sp>
    </p:spTree>
    <p:extLst>
      <p:ext uri="{BB962C8B-B14F-4D97-AF65-F5344CB8AC3E}">
        <p14:creationId xmlns:p14="http://schemas.microsoft.com/office/powerpoint/2010/main" val="3432673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D7063C-8221-E1D3-C53E-BAB3DFAF2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0" y="655082"/>
            <a:ext cx="2937466" cy="585542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734CF-90B5-6C29-3C79-EEF330813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56" y="2360942"/>
            <a:ext cx="43053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8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404E5D-59D3-80A1-D223-64C91C2F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Lymphedema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4EBDF2-15C1-533F-B505-29547B9F6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463" y="2222500"/>
            <a:ext cx="7187073" cy="3636963"/>
          </a:xfrm>
        </p:spPr>
      </p:pic>
    </p:spTree>
    <p:extLst>
      <p:ext uri="{BB962C8B-B14F-4D97-AF65-F5344CB8AC3E}">
        <p14:creationId xmlns:p14="http://schemas.microsoft.com/office/powerpoint/2010/main" val="20710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B8DE-1174-5F4F-4B9A-79CE599B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Today we will cover: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9C22-B7A8-F946-2DD0-24B2393B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Side effects of different cancers</a:t>
            </a:r>
          </a:p>
          <a:p>
            <a:r>
              <a:rPr lang="en-US" dirty="0"/>
              <a:t>Symptom treatments</a:t>
            </a:r>
          </a:p>
          <a:p>
            <a:r>
              <a:rPr lang="en-US" dirty="0"/>
              <a:t>Nutrition Plans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6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C060-63EF-998D-1760-D4D2CCA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Lung Cancer Treatment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CF29C-3AD0-9DF4-3E2E-685825794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Anorexia</a:t>
            </a:r>
          </a:p>
          <a:p>
            <a:r>
              <a:rPr lang="en-US"/>
              <a:t>Weight loss</a:t>
            </a:r>
          </a:p>
          <a:p>
            <a:r>
              <a:rPr lang="en-US"/>
              <a:t>Skin changes</a:t>
            </a:r>
          </a:p>
          <a:p>
            <a:r>
              <a:rPr lang="en-US"/>
              <a:t>Esophagitis</a:t>
            </a:r>
          </a:p>
          <a:p>
            <a:pPr lvl="1"/>
            <a:r>
              <a:rPr lang="en-US"/>
              <a:t>Swelling of esophagus</a:t>
            </a:r>
          </a:p>
          <a:p>
            <a:r>
              <a:rPr lang="en-US"/>
              <a:t>Dysphagia</a:t>
            </a:r>
          </a:p>
          <a:p>
            <a:pPr lvl="1"/>
            <a:r>
              <a:rPr lang="en-US"/>
              <a:t>Difficulty swallowing</a:t>
            </a:r>
          </a:p>
          <a:p>
            <a:r>
              <a:rPr lang="en-US"/>
              <a:t>Odynophagia </a:t>
            </a:r>
          </a:p>
          <a:p>
            <a:pPr lvl="1"/>
            <a:r>
              <a:rPr lang="en-US"/>
              <a:t>Painful swallowing</a:t>
            </a:r>
          </a:p>
        </p:txBody>
      </p:sp>
    </p:spTree>
    <p:extLst>
      <p:ext uri="{BB962C8B-B14F-4D97-AF65-F5344CB8AC3E}">
        <p14:creationId xmlns:p14="http://schemas.microsoft.com/office/powerpoint/2010/main" val="2580267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97EA-FAAB-2869-DF59-6933E459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Lung Cancer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91BAA-760F-8F9B-648D-368C70385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Patients should aim for:</a:t>
            </a:r>
          </a:p>
          <a:p>
            <a:pPr lvl="1"/>
            <a:r>
              <a:rPr lang="en-US"/>
              <a:t>Softer food diet</a:t>
            </a:r>
          </a:p>
          <a:p>
            <a:pPr lvl="1"/>
            <a:r>
              <a:rPr lang="en-US"/>
              <a:t>High water intake</a:t>
            </a:r>
          </a:p>
          <a:p>
            <a:pPr lvl="1"/>
            <a:r>
              <a:rPr lang="en-US"/>
              <a:t>High protein intake</a:t>
            </a:r>
          </a:p>
          <a:p>
            <a:pPr lvl="1"/>
            <a:r>
              <a:rPr lang="en-US"/>
              <a:t>High protein liquid diet if unable to swallow food</a:t>
            </a:r>
          </a:p>
          <a:p>
            <a:pPr lvl="1"/>
            <a:endParaRPr lang="en-US"/>
          </a:p>
          <a:p>
            <a:r>
              <a:rPr lang="en-US"/>
              <a:t>Patient should avoid:</a:t>
            </a:r>
          </a:p>
          <a:p>
            <a:pPr lvl="1"/>
            <a:r>
              <a:rPr lang="en-US"/>
              <a:t>Dry foods like crackers and chips</a:t>
            </a:r>
          </a:p>
          <a:p>
            <a:pPr lvl="1"/>
            <a:r>
              <a:rPr lang="en-US"/>
              <a:t>Avoid hard to swallow foods</a:t>
            </a:r>
          </a:p>
        </p:txBody>
      </p:sp>
    </p:spTree>
    <p:extLst>
      <p:ext uri="{BB962C8B-B14F-4D97-AF65-F5344CB8AC3E}">
        <p14:creationId xmlns:p14="http://schemas.microsoft.com/office/powerpoint/2010/main" val="291479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DC45-611E-D6BB-DEF0-9DA1E995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Lung Cancer Symptom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6CBE-8EC3-C8D9-FBD0-5E1776DE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Skin changes</a:t>
            </a:r>
          </a:p>
          <a:p>
            <a:pPr lvl="1"/>
            <a:r>
              <a:rPr lang="en-US"/>
              <a:t>Moisturize and domeboro if needed</a:t>
            </a:r>
          </a:p>
          <a:p>
            <a:r>
              <a:rPr lang="en-US"/>
              <a:t>Dysphagia and Odynophagia</a:t>
            </a:r>
          </a:p>
          <a:p>
            <a:pPr lvl="1"/>
            <a:r>
              <a:rPr lang="en-US"/>
              <a:t>Magic Mouth was prescription</a:t>
            </a:r>
          </a:p>
          <a:p>
            <a:pPr lvl="1"/>
            <a:r>
              <a:rPr lang="en-US"/>
              <a:t>Liquid diet change if unable to swallow</a:t>
            </a:r>
          </a:p>
        </p:txBody>
      </p:sp>
    </p:spTree>
    <p:extLst>
      <p:ext uri="{BB962C8B-B14F-4D97-AF65-F5344CB8AC3E}">
        <p14:creationId xmlns:p14="http://schemas.microsoft.com/office/powerpoint/2010/main" val="402221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5DF9-E426-F7D9-64B7-65E523D4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E99C-AD08-4298-1784-9B85FBE2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07013"/>
            <a:ext cx="8596668" cy="1819558"/>
          </a:xfrm>
        </p:spPr>
        <p:txBody>
          <a:bodyPr anchor="ctr">
            <a:normAutofit/>
          </a:bodyPr>
          <a:lstStyle/>
          <a:p>
            <a:r>
              <a:rPr lang="en-US" dirty="0"/>
              <a:t>Washington, C., &amp; Leaver, D. (2019). Principles and Practice of Radiation Therapy (5th Edition). Elsevier Health Sciences (US)</a:t>
            </a:r>
          </a:p>
        </p:txBody>
      </p:sp>
    </p:spTree>
    <p:extLst>
      <p:ext uri="{BB962C8B-B14F-4D97-AF65-F5344CB8AC3E}">
        <p14:creationId xmlns:p14="http://schemas.microsoft.com/office/powerpoint/2010/main" val="249835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440F-CCA9-453D-3248-23E53A6C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Types of Head and Neck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04F60-7E8F-11B3-9AC0-3C7436B1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Oral Cavity Cancers</a:t>
            </a:r>
          </a:p>
          <a:p>
            <a:pPr lvl="1"/>
            <a:r>
              <a:rPr lang="en-US"/>
              <a:t>Lip, floor of mouth, tongue </a:t>
            </a:r>
          </a:p>
          <a:p>
            <a:r>
              <a:rPr lang="en-US"/>
              <a:t>Pharynx Region Cancers</a:t>
            </a:r>
          </a:p>
          <a:p>
            <a:pPr lvl="1"/>
            <a:r>
              <a:rPr lang="en-US"/>
              <a:t>Oropharynx</a:t>
            </a:r>
          </a:p>
          <a:p>
            <a:pPr lvl="2"/>
            <a:r>
              <a:rPr lang="en-US"/>
              <a:t>Base of tongue, tonsils, soft palate</a:t>
            </a:r>
          </a:p>
          <a:p>
            <a:pPr lvl="1"/>
            <a:r>
              <a:rPr lang="en-US"/>
              <a:t>Nasopharynx</a:t>
            </a:r>
          </a:p>
          <a:p>
            <a:pPr lvl="2"/>
            <a:r>
              <a:rPr lang="en-US"/>
              <a:t>Posteriosuperior pharyngeal wall and lateral pharyngeal wall, eustachian tube orifice, adenoids</a:t>
            </a:r>
          </a:p>
          <a:p>
            <a:pPr lvl="1"/>
            <a:r>
              <a:rPr lang="en-US"/>
              <a:t>Hypopharynx, aka laryngopharynx</a:t>
            </a:r>
          </a:p>
          <a:p>
            <a:pPr lvl="2"/>
            <a:r>
              <a:rPr lang="en-US"/>
              <a:t>Pyriform sinuses, postcricoid, posterior pharyngeal walls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9FA5-FFAF-FA14-83C9-F153A770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Head and Neck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F27A-3BDA-9DD1-9D03-CADE009C1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Radiation Side effects:</a:t>
            </a:r>
          </a:p>
          <a:p>
            <a:pPr lvl="1"/>
            <a:r>
              <a:rPr lang="en-US"/>
              <a:t>Dysphagia – difficulty swallowing  </a:t>
            </a:r>
          </a:p>
          <a:p>
            <a:pPr lvl="1"/>
            <a:r>
              <a:rPr lang="en-US"/>
              <a:t>Periodontal Disease and Caries – healing is poor after radiation treatment, so extractions after radiation are not recommended and can lead to osteoradionecrosis</a:t>
            </a:r>
          </a:p>
          <a:p>
            <a:pPr lvl="1"/>
            <a:r>
              <a:rPr lang="en-US"/>
              <a:t>Malnutrition</a:t>
            </a:r>
          </a:p>
          <a:p>
            <a:pPr lvl="1"/>
            <a:r>
              <a:rPr lang="en-US"/>
              <a:t>Mucositis/Stomatitis – mucous membranes are extremely radiosensitive. When they are irradiated, the membrane becomes inflamed and can slough off leaving a painful ulcerated surface</a:t>
            </a:r>
          </a:p>
          <a:p>
            <a:pPr lvl="1"/>
            <a:r>
              <a:rPr lang="en-US"/>
              <a:t>Xerostomia – dry mouth that can lead to dental caries and oral infections</a:t>
            </a:r>
          </a:p>
          <a:p>
            <a:pPr lvl="1"/>
            <a:r>
              <a:rPr lang="en-US"/>
              <a:t>Taste Changes</a:t>
            </a:r>
          </a:p>
          <a:p>
            <a:pPr lvl="1"/>
            <a:r>
              <a:rPr lang="en-US"/>
              <a:t>Dry eye – lacrimal glands</a:t>
            </a:r>
          </a:p>
          <a:p>
            <a:pPr lvl="1"/>
            <a:r>
              <a:rPr lang="en-US"/>
              <a:t>Skin Reactions – erythema, dryness, moist desquamation</a:t>
            </a:r>
          </a:p>
        </p:txBody>
      </p:sp>
    </p:spTree>
    <p:extLst>
      <p:ext uri="{BB962C8B-B14F-4D97-AF65-F5344CB8AC3E}">
        <p14:creationId xmlns:p14="http://schemas.microsoft.com/office/powerpoint/2010/main" val="398190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75D2-687B-808F-1C7A-467A7DC0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Head and Neck Cancer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1927-10E4-FDAA-2600-3244B57E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Most patients that present with head and neck cancers have likely already lost some weight so maintaining a healthy weight is priority</a:t>
            </a:r>
          </a:p>
          <a:p>
            <a:r>
              <a:rPr lang="en-US"/>
              <a:t>Head and Neck Patients need to ensure they are staying hydrated and drinking plenty of water at each meal </a:t>
            </a:r>
          </a:p>
          <a:p>
            <a:r>
              <a:rPr lang="en-US"/>
              <a:t>Swallowing non pureed food can be challenging as treatment progresses, so liquid diet is recommended when swallowing becomes hard. </a:t>
            </a:r>
          </a:p>
          <a:p>
            <a:r>
              <a:rPr lang="en-US"/>
              <a:t>Ensure protein drinks or something similar is recommended to ensure the patients are get plenty of calories.</a:t>
            </a:r>
          </a:p>
          <a:p>
            <a:r>
              <a:rPr lang="en-US"/>
              <a:t>If a patient is not consuming food, they need to have approximately 2 ensure drinks per meal with a glass of water.</a:t>
            </a:r>
          </a:p>
          <a:p>
            <a:r>
              <a:rPr lang="en-US"/>
              <a:t>If a patient is no longer able to swallow, they will receive nutrition through their peg tube 3-4 times a day. </a:t>
            </a:r>
          </a:p>
        </p:txBody>
      </p:sp>
    </p:spTree>
    <p:extLst>
      <p:ext uri="{BB962C8B-B14F-4D97-AF65-F5344CB8AC3E}">
        <p14:creationId xmlns:p14="http://schemas.microsoft.com/office/powerpoint/2010/main" val="9553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DFA9-9127-4CE7-7E4A-74A70AE6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Diet Avoidance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0127-4BA1-9D24-71C6-3E77A6E0D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Spicy food</a:t>
            </a:r>
          </a:p>
          <a:p>
            <a:r>
              <a:rPr lang="en-US"/>
              <a:t>Coarse or raw veggies</a:t>
            </a:r>
          </a:p>
          <a:p>
            <a:r>
              <a:rPr lang="en-US"/>
              <a:t>Crackers and chips</a:t>
            </a:r>
          </a:p>
          <a:p>
            <a:r>
              <a:rPr lang="en-US"/>
              <a:t>Nuts</a:t>
            </a:r>
          </a:p>
          <a:p>
            <a:r>
              <a:rPr lang="en-US"/>
              <a:t>Sugary snacks</a:t>
            </a:r>
          </a:p>
          <a:p>
            <a:r>
              <a:rPr lang="en-US"/>
              <a:t>Mouthwash with alcohol</a:t>
            </a:r>
          </a:p>
          <a:p>
            <a:r>
              <a:rPr lang="en-US"/>
              <a:t>Cold/hot food and drinks</a:t>
            </a:r>
          </a:p>
        </p:txBody>
      </p:sp>
    </p:spTree>
    <p:extLst>
      <p:ext uri="{BB962C8B-B14F-4D97-AF65-F5344CB8AC3E}">
        <p14:creationId xmlns:p14="http://schemas.microsoft.com/office/powerpoint/2010/main" val="42293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4441-C4E9-223D-64DC-2A99964D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/>
              <a:t>Head and Neck Cancer Symptom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E58B-E53F-4186-FC1F-0F644DC9B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Dysphagia – magic mouth wash, peg tube feedings</a:t>
            </a:r>
          </a:p>
          <a:p>
            <a:r>
              <a:rPr lang="en-US"/>
              <a:t>Xerostomia – saliva substitutes like Xerolube help decrease the mouth dryness</a:t>
            </a:r>
          </a:p>
          <a:p>
            <a:r>
              <a:rPr lang="en-US"/>
              <a:t>Skin reactions </a:t>
            </a:r>
          </a:p>
          <a:p>
            <a:pPr lvl="1"/>
            <a:r>
              <a:rPr lang="en-US"/>
              <a:t>Moisturize locations and gels for dry desquamation</a:t>
            </a:r>
          </a:p>
          <a:p>
            <a:pPr lvl="1"/>
            <a:r>
              <a:rPr lang="en-US"/>
              <a:t>Hydrocortisone cream can be applied to irritated, inflamed skin</a:t>
            </a:r>
          </a:p>
          <a:p>
            <a:pPr lvl="2"/>
            <a:r>
              <a:rPr lang="en-US"/>
              <a:t>Do not apply to moist skin as it can cause an infection</a:t>
            </a:r>
          </a:p>
          <a:p>
            <a:pPr lvl="1"/>
            <a:r>
              <a:rPr lang="en-US"/>
              <a:t>Domeboro for moist desquamation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EFEB2-7E3E-6446-1AE7-D823DF8F3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246" y="428017"/>
            <a:ext cx="7173947" cy="60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83541-DE4C-6EBC-8E0A-ABBFEE9D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700087"/>
            <a:ext cx="5457825" cy="5457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FA99A-E7A1-8F0A-CDC0-F2CBB9F4CAFF}"/>
              </a:ext>
            </a:extLst>
          </p:cNvPr>
          <p:cNvSpPr txBox="1"/>
          <p:nvPr/>
        </p:nvSpPr>
        <p:spPr>
          <a:xfrm>
            <a:off x="3269996" y="6157912"/>
            <a:ext cx="610108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" dirty="0"/>
              <a:t>https://www.walmart.com/ip/Domeboro-Soothing-Soak-Rash-Relief-Astringent-one-box-of-12-packets-Each/443977654?wmlspartner=wlpa&amp;selectedSellerId=348&amp;adid=22222222227443977654_348_14069003552_202077872&amp;wl0=&amp;wl1=g&amp;wl2=c&amp;wl3=42423897272&amp;wl4=pla-319455734609&amp;wl5=9011160&amp;wl6=&amp;wl7=&amp;wl8=&amp;wl9=pla&amp;wl10=111838607&amp;wl11=online&amp;wl12=443977654_348&amp;veh=sem&amp;gad_source=1&amp;gad_campaignid=202077872&amp;gbraid=0AAAAADmfBIr3c6kWZ7iXITRO3gPq2ZHVH&amp;gclid=EAIaIQobChMIj-DY56_xjgMVfC7UAR1ngRAOEAQYASABEgKOYfD_BwE</a:t>
            </a:r>
          </a:p>
        </p:txBody>
      </p:sp>
    </p:spTree>
    <p:extLst>
      <p:ext uri="{BB962C8B-B14F-4D97-AF65-F5344CB8AC3E}">
        <p14:creationId xmlns:p14="http://schemas.microsoft.com/office/powerpoint/2010/main" val="4055144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34</TotalTime>
  <Words>919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Century Gothic</vt:lpstr>
      <vt:lpstr>Wingdings 2</vt:lpstr>
      <vt:lpstr>Quotable</vt:lpstr>
      <vt:lpstr>Radiation Side Effects and Treatment</vt:lpstr>
      <vt:lpstr>Today we will cover:</vt:lpstr>
      <vt:lpstr>Types of Head and Neck Cancers</vt:lpstr>
      <vt:lpstr>Head and Neck Cancers</vt:lpstr>
      <vt:lpstr>Head and Neck Cancer Diet</vt:lpstr>
      <vt:lpstr>Diet Avoidance List</vt:lpstr>
      <vt:lpstr>Head and Neck Cancer Symptom Management</vt:lpstr>
      <vt:lpstr>PowerPoint Presentation</vt:lpstr>
      <vt:lpstr>PowerPoint Presentation</vt:lpstr>
      <vt:lpstr>PowerPoint Presentation</vt:lpstr>
      <vt:lpstr>Types of Pelvic Cancers</vt:lpstr>
      <vt:lpstr>Pelvic Cancer Side Effects</vt:lpstr>
      <vt:lpstr>Pelvic Cancer Diet and Avoiders</vt:lpstr>
      <vt:lpstr>Pelvic Cancer Symptom Management </vt:lpstr>
      <vt:lpstr>Breast Cancer Treatment Side Effects</vt:lpstr>
      <vt:lpstr>Breast Cancer Diet</vt:lpstr>
      <vt:lpstr>Breast Cancer Symptom Management</vt:lpstr>
      <vt:lpstr>PowerPoint Presentation</vt:lpstr>
      <vt:lpstr>Lymphedema</vt:lpstr>
      <vt:lpstr>Lung Cancer Treatment Side Effects</vt:lpstr>
      <vt:lpstr>Lung Cancer Diet</vt:lpstr>
      <vt:lpstr>Lung Cancer Symptom Management</vt:lpstr>
      <vt:lpstr>Sources</vt:lpstr>
    </vt:vector>
  </TitlesOfParts>
  <Company>Augusta Univeristy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Side Effects and Treatment</dc:title>
  <dc:creator>Horton, Lauren</dc:creator>
  <cp:lastModifiedBy>Horton, Lauren A.</cp:lastModifiedBy>
  <cp:revision>3</cp:revision>
  <dcterms:created xsi:type="dcterms:W3CDTF">2024-05-08T15:37:35Z</dcterms:created>
  <dcterms:modified xsi:type="dcterms:W3CDTF">2025-08-04T14:35:24Z</dcterms:modified>
</cp:coreProperties>
</file>