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</p:sldMasterIdLst>
  <p:notesMasterIdLst>
    <p:notesMasterId r:id="rId13"/>
  </p:notesMasterIdLst>
  <p:handoutMasterIdLst>
    <p:handoutMasterId r:id="rId14"/>
  </p:handoutMasterIdLst>
  <p:sldIdLst>
    <p:sldId id="257" r:id="rId5"/>
    <p:sldId id="272" r:id="rId6"/>
    <p:sldId id="279" r:id="rId7"/>
    <p:sldId id="283" r:id="rId8"/>
    <p:sldId id="284" r:id="rId9"/>
    <p:sldId id="286" r:id="rId10"/>
    <p:sldId id="278" r:id="rId11"/>
    <p:sldId id="258" r:id="rId1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2" autoAdjust="0"/>
    <p:restoredTop sz="94280" autoAdjust="0"/>
  </p:normalViewPr>
  <p:slideViewPr>
    <p:cSldViewPr>
      <p:cViewPr varScale="1">
        <p:scale>
          <a:sx n="63" d="100"/>
          <a:sy n="63" d="100"/>
        </p:scale>
        <p:origin x="40" y="12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6/3/2024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6/3/2024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8539" y="2514601"/>
            <a:ext cx="8913077" cy="2262781"/>
          </a:xfrm>
        </p:spPr>
        <p:txBody>
          <a:bodyPr anchor="b">
            <a:normAutofit/>
          </a:bodyPr>
          <a:lstStyle>
            <a:lvl1pPr>
              <a:defRPr sz="53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8539" y="4777380"/>
            <a:ext cx="8913077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198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4529541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0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609600"/>
            <a:ext cx="8913077" cy="311704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4354046"/>
            <a:ext cx="891307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89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207" y="609600"/>
            <a:ext cx="8391740" cy="289560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4159" y="3505200"/>
            <a:ext cx="7534591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4354046"/>
            <a:ext cx="891307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010" y="648005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1958" y="290530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1208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9" y="2438401"/>
            <a:ext cx="8913078" cy="2724845"/>
          </a:xfrm>
        </p:spPr>
        <p:txBody>
          <a:bodyPr anchor="b">
            <a:normAutofit/>
          </a:bodyPr>
          <a:lstStyle>
            <a:lvl1pPr algn="l">
              <a:defRPr sz="47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86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207" y="609600"/>
            <a:ext cx="8391740" cy="289560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8538" y="4343400"/>
            <a:ext cx="8913078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010" y="648005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1958" y="290530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575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627407"/>
            <a:ext cx="8913077" cy="2880020"/>
          </a:xfrm>
        </p:spPr>
        <p:txBody>
          <a:bodyPr anchor="ctr">
            <a:normAutofit/>
          </a:bodyPr>
          <a:lstStyle>
            <a:lvl1pPr algn="l">
              <a:defRPr sz="47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8538" y="4343400"/>
            <a:ext cx="8913078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67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7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2392" y="627406"/>
            <a:ext cx="2207026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8538" y="627406"/>
            <a:ext cx="6475313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250" y="624110"/>
            <a:ext cx="8909366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538" y="2133600"/>
            <a:ext cx="8913078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0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2058750"/>
            <a:ext cx="8913077" cy="1468800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3530129"/>
            <a:ext cx="8913077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67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8538" y="2133600"/>
            <a:ext cx="4312741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88874" y="2126222"/>
            <a:ext cx="4312741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787783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7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8608" y="1972703"/>
            <a:ext cx="399169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8538" y="2548966"/>
            <a:ext cx="4341762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4674" y="1969475"/>
            <a:ext cx="3997960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5091" y="2545738"/>
            <a:ext cx="433754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787783"/>
            <a:ext cx="779564" cy="365125"/>
          </a:xfrm>
        </p:spPr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6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1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3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446088"/>
            <a:ext cx="3504286" cy="976312"/>
          </a:xfrm>
        </p:spPr>
        <p:txBody>
          <a:bodyPr anchor="b"/>
          <a:lstStyle>
            <a:lvl1pPr algn="l">
              <a:defRPr sz="19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1365" y="446089"/>
            <a:ext cx="5180251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8" y="1598613"/>
            <a:ext cx="3504286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pPr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2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9" y="4800600"/>
            <a:ext cx="891307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8538" y="634965"/>
            <a:ext cx="8913078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367338"/>
            <a:ext cx="891307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9D7B0-0FAC-42D5-BD12-18AD3F4A46C0}" type="datetimeFigureOut">
              <a:rPr lang="es-419" smtClean="0"/>
              <a:t>3/6/2024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35D43604-848F-4A0A-BEF3-2BCF58106FF3}" type="slidenum">
              <a:rPr lang="es-419" smtClean="0"/>
              <a:t>‹#›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0598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0773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14" y="-786"/>
            <a:ext cx="2356060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32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249" y="624110"/>
            <a:ext cx="8909366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2133600"/>
            <a:ext cx="8913078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58914" y="6130437"/>
            <a:ext cx="1145984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712D-992A-4AB1-A5C2-575F75921AA2}" type="datetimeFigureOut">
              <a:rPr lang="en-US" smtClean="0"/>
              <a:pPr/>
              <a:t>6/3/2024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538" y="6135809"/>
            <a:ext cx="7618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674" y="787783"/>
            <a:ext cx="77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99">
                <a:solidFill>
                  <a:srgbClr val="FEFFFF"/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2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CE9304C-7D47-49AD-9260-6DBF0A5B9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3" y="-393"/>
            <a:ext cx="12185778" cy="68587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8EB973-7669-D541-D507-CA49680566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l="26"/>
          <a:stretch/>
        </p:blipFill>
        <p:spPr>
          <a:xfrm>
            <a:off x="-1523" y="10"/>
            <a:ext cx="12188824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8538" y="2209800"/>
            <a:ext cx="8913078" cy="2262781"/>
          </a:xfrm>
        </p:spPr>
        <p:txBody>
          <a:bodyPr>
            <a:normAutofit/>
          </a:bodyPr>
          <a:lstStyle/>
          <a:p>
            <a:r>
              <a:rPr lang="en-US" sz="5800" dirty="0">
                <a:solidFill>
                  <a:srgbClr val="7948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Spring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8538" y="4953000"/>
            <a:ext cx="8913078" cy="112628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Affordable Learning Solutions Workshop</a:t>
            </a:r>
          </a:p>
          <a:p>
            <a:pPr>
              <a:lnSpc>
                <a:spcPct val="9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 Dehghan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2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419"/>
          </a:p>
        </p:txBody>
      </p:sp>
      <p:sp>
        <p:nvSpPr>
          <p:cNvPr id="13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17590"/>
            <a:ext cx="1744197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41412" y="1447800"/>
            <a:ext cx="10896600" cy="5181600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 Dehghan, Adjunct Professor of IT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SCM 4750: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Supply Chain Analytics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type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and synchronous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description: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419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419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5558B2-441F-4959-B499-3735F2367D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938819"/>
              </p:ext>
            </p:extLst>
          </p:nvPr>
        </p:nvGraphicFramePr>
        <p:xfrm>
          <a:off x="1446212" y="3657600"/>
          <a:ext cx="7772400" cy="2057400"/>
        </p:xfrm>
        <a:graphic>
          <a:graphicData uri="http://schemas.openxmlformats.org/drawingml/2006/table">
            <a:tbl>
              <a:tblPr/>
              <a:tblGrid>
                <a:gridCol w="7772400">
                  <a:extLst>
                    <a:ext uri="{9D8B030D-6E8A-4147-A177-3AD203B41FA5}">
                      <a16:colId xmlns:a16="http://schemas.microsoft.com/office/drawing/2014/main" val="3540501610"/>
                    </a:ext>
                  </a:extLst>
                </a:gridCol>
              </a:tblGrid>
              <a:tr h="2057400">
                <a:tc>
                  <a:txBody>
                    <a:bodyPr/>
                    <a:lstStyle/>
                    <a:p>
                      <a:pPr algn="l"/>
                      <a:br>
                        <a:rPr lang="en-US" sz="900" b="0" i="0" dirty="0">
                          <a:solidFill>
                            <a:srgbClr val="51515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400" b="0" i="0" dirty="0">
                          <a:solidFill>
                            <a:srgbClr val="51515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Comprehensive practice of the Business Analytics process, including forecasting, data extraction and mining, analytical modeling, detailed analysis, and reporting utilizing business cases. Formerly offered as SCM 475.  Semester Prerequisite: ADMN 2100. Quarter Prerequisite: IST 274.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619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082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Adaptations with AL$ Project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293812" y="1371600"/>
            <a:ext cx="10744200" cy="510540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course: If traditionally taught without AL$ implementation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to the interdisciplinary nature, it would require multiple textbooks or chapters from various textbooks, making it challenging to find materials. 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would need to read textbook chapters, view PowerPoint slides, and complete exercises from different workbooks, which could be confusing.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course with AL$ implementation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Fully online, using McGraw-Hills LMS (Connect) which is fully integrated with Canvas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Fully online simulation platforms</a:t>
            </a:r>
          </a:p>
        </p:txBody>
      </p:sp>
    </p:spTree>
    <p:extLst>
      <p:ext uri="{BB962C8B-B14F-4D97-AF65-F5344CB8AC3E}">
        <p14:creationId xmlns:p14="http://schemas.microsoft.com/office/powerpoint/2010/main" val="290069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McGraw Hills LMS integrated with Canvas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9200-30F4-40D1-4342-FEFE160C3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8538" y="1463989"/>
            <a:ext cx="8913078" cy="3777622"/>
          </a:xfrm>
        </p:spPr>
        <p:txBody>
          <a:bodyPr/>
          <a:lstStyle/>
          <a:p>
            <a:endParaRPr lang="es-419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7C02C-2B8E-4C15-951E-F1116A25D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412" y="1843086"/>
            <a:ext cx="9371013" cy="527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0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SCM 4750 in Canvas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2D885B8-A09B-47F9-BB9C-62C38A795C84}"/>
              </a:ext>
            </a:extLst>
          </p:cNvPr>
          <p:cNvSpPr/>
          <p:nvPr/>
        </p:nvSpPr>
        <p:spPr>
          <a:xfrm>
            <a:off x="7847012" y="30480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6A2334C-4A1F-4DA2-92CE-553A375F9327}"/>
              </a:ext>
            </a:extLst>
          </p:cNvPr>
          <p:cNvSpPr/>
          <p:nvPr/>
        </p:nvSpPr>
        <p:spPr>
          <a:xfrm>
            <a:off x="7923212" y="33528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A4EE1AF-6A5B-4E1C-A5DC-D0D7F4217FBD}"/>
              </a:ext>
            </a:extLst>
          </p:cNvPr>
          <p:cNvSpPr/>
          <p:nvPr/>
        </p:nvSpPr>
        <p:spPr>
          <a:xfrm>
            <a:off x="7923212" y="3657600"/>
            <a:ext cx="1371600" cy="3810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 sz="24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9200-30F4-40D1-4342-FEFE160C3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8538" y="1463989"/>
            <a:ext cx="8913078" cy="3777622"/>
          </a:xfrm>
        </p:spPr>
        <p:txBody>
          <a:bodyPr/>
          <a:lstStyle/>
          <a:p>
            <a:endParaRPr lang="es-41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00377-7EDF-42AA-B873-35FDBB579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212" y="1891949"/>
            <a:ext cx="8685213" cy="488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2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SCM 4750 in Canvas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9200-30F4-40D1-4342-FEFE160C3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8538" y="1463989"/>
            <a:ext cx="8913078" cy="3777622"/>
          </a:xfrm>
        </p:spPr>
        <p:txBody>
          <a:bodyPr/>
          <a:lstStyle/>
          <a:p>
            <a:endParaRPr lang="es-41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8B44BC-81BF-4EA4-B10F-F77FF6A47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260" y="1524000"/>
            <a:ext cx="9218613" cy="518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7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Experience, Challenges, Successes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293813" y="1676400"/>
            <a:ext cx="9601200" cy="495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Excellent! The application process is simple and the deliverables are valuable.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only 1 book which covers all aspects of the course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was so time consuming to build up the course shell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Successes &amp; Resources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paid 30% less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Great! The application process is straightforward and the deliverables are beneficial.</a:t>
            </a:r>
          </a:p>
          <a:p>
            <a:pPr lvl="1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available here:</a:t>
            </a:r>
          </a:p>
          <a:p>
            <a:pPr lvl="1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https://connect.mheducation.com/class/a-dehghan-scm-4750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Savings for students: 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$60</a:t>
            </a:r>
          </a:p>
          <a:p>
            <a:pPr lvl="1"/>
            <a:r>
              <a:rPr lang="it-IT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 textbooks cost: 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$120</a:t>
            </a:r>
            <a:endParaRPr lang="en-US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063" lvl="1" indent="0">
              <a:buNone/>
            </a:pPr>
            <a:endParaRPr lang="es-419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26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591</TotalTime>
  <Words>279</Words>
  <Application>Microsoft Office PowerPoint</Application>
  <PresentationFormat>Custom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Euphemia</vt:lpstr>
      <vt:lpstr>Times New Roman</vt:lpstr>
      <vt:lpstr>Wingdings 3</vt:lpstr>
      <vt:lpstr>Wisp</vt:lpstr>
      <vt:lpstr>Spring 2024</vt:lpstr>
      <vt:lpstr>Introduction</vt:lpstr>
      <vt:lpstr>Adaptations with AL$ Project</vt:lpstr>
      <vt:lpstr>The McGraw Hills LMS integrated with Canvas</vt:lpstr>
      <vt:lpstr>SCM 4750 in Canvas</vt:lpstr>
      <vt:lpstr>SCM 4750 in Canvas</vt:lpstr>
      <vt:lpstr>Experience, Challenges, Successes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Span 3305 – Spring 2021</dc:title>
  <dc:creator>Windows User</dc:creator>
  <cp:lastModifiedBy>Ali Dehghan</cp:lastModifiedBy>
  <cp:revision>16</cp:revision>
  <dcterms:created xsi:type="dcterms:W3CDTF">2021-04-10T17:19:38Z</dcterms:created>
  <dcterms:modified xsi:type="dcterms:W3CDTF">2024-06-03T20:19:53Z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